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6" r:id="rId2"/>
    <p:sldMasterId id="2147483695" r:id="rId3"/>
    <p:sldMasterId id="2147483714" r:id="rId4"/>
    <p:sldMasterId id="2147483719" r:id="rId5"/>
    <p:sldMasterId id="2147483722" r:id="rId6"/>
  </p:sldMasterIdLst>
  <p:notesMasterIdLst>
    <p:notesMasterId r:id="rId45"/>
  </p:notesMasterIdLst>
  <p:sldIdLst>
    <p:sldId id="257" r:id="rId7"/>
    <p:sldId id="258" r:id="rId8"/>
    <p:sldId id="259" r:id="rId9"/>
    <p:sldId id="260"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7" autoAdjust="0"/>
    <p:restoredTop sz="94660"/>
  </p:normalViewPr>
  <p:slideViewPr>
    <p:cSldViewPr snapToGrid="0">
      <p:cViewPr varScale="1">
        <p:scale>
          <a:sx n="85" d="100"/>
          <a:sy n="85" d="100"/>
        </p:scale>
        <p:origin x="1411" y="43"/>
      </p:cViewPr>
      <p:guideLst/>
    </p:cSldViewPr>
  </p:slideViewPr>
  <p:notesTextViewPr>
    <p:cViewPr>
      <p:scale>
        <a:sx n="1" d="1"/>
        <a:sy n="1" d="1"/>
      </p:scale>
      <p:origin x="0" y="0"/>
    </p:cViewPr>
  </p:notesTextViewPr>
  <p:sorterViewPr>
    <p:cViewPr>
      <p:scale>
        <a:sx n="74" d="100"/>
        <a:sy n="7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69734-B2F7-4A8F-90B1-41180AF2EFC4}" type="datetimeFigureOut">
              <a:rPr lang="sv-SE" smtClean="0"/>
              <a:t>2016-06-30</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DD5AD1-F9BF-493A-9CB0-F4866DF7B4BB}" type="slidenum">
              <a:rPr lang="sv-SE" smtClean="0"/>
              <a:t>‹#›</a:t>
            </a:fld>
            <a:endParaRPr lang="sv-SE"/>
          </a:p>
        </p:txBody>
      </p:sp>
    </p:spTree>
    <p:extLst>
      <p:ext uri="{BB962C8B-B14F-4D97-AF65-F5344CB8AC3E}">
        <p14:creationId xmlns:p14="http://schemas.microsoft.com/office/powerpoint/2010/main" val="41100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6CCAA204-D548-496B-BF57-2F5DEEF02BFC}" type="slidenum">
              <a:rPr kumimoji="0" lang="sv-SE"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1</a:t>
            </a:fld>
            <a:endParaRPr kumimoji="0" lang="sv-SE" sz="1800" b="0" i="0" u="none" strike="noStrike" kern="0" cap="none" spc="0" normalizeH="0" baseline="0" noProof="0">
              <a:ln>
                <a:noFill/>
              </a:ln>
              <a:solidFill>
                <a:prstClr val="black"/>
              </a:solidFill>
              <a:effectLst/>
              <a:uLnTx/>
              <a:uFillTx/>
            </a:endParaRPr>
          </a:p>
        </p:txBody>
      </p:sp>
      <p:sp>
        <p:nvSpPr>
          <p:cNvPr id="338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894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sv-SE" sz="900" dirty="0"/>
              <a:t>Grunderna. Det centrala, det alla </a:t>
            </a:r>
            <a:r>
              <a:rPr lang="sv-SE" sz="900"/>
              <a:t>måste kunna.</a:t>
            </a:r>
            <a:endParaRPr lang="sv-SE" sz="900" b="0" baseline="0" dirty="0"/>
          </a:p>
        </p:txBody>
      </p:sp>
    </p:spTree>
    <p:extLst>
      <p:ext uri="{BB962C8B-B14F-4D97-AF65-F5344CB8AC3E}">
        <p14:creationId xmlns:p14="http://schemas.microsoft.com/office/powerpoint/2010/main" val="1952882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1906F4D2-6725-4139-9C40-961D1ADA09A6}"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10</a:t>
            </a:fld>
            <a:endParaRPr kumimoji="0" lang="sv-SE" sz="1800" b="0" i="0" u="none" strike="noStrike" kern="0" cap="none" spc="0" normalizeH="0" baseline="0" noProof="0">
              <a:ln>
                <a:noFill/>
              </a:ln>
              <a:solidFill>
                <a:srgbClr val="000000"/>
              </a:solidFill>
              <a:effectLst/>
              <a:uLnTx/>
              <a:uFillTx/>
            </a:endParaRPr>
          </a:p>
        </p:txBody>
      </p:sp>
      <p:sp>
        <p:nvSpPr>
          <p:cNvPr id="1049603" name="Rectangle 2"/>
          <p:cNvSpPr>
            <a:spLocks noGrp="1" noRot="1" noChangeAspect="1" noChangeArrowheads="1" noTextEdit="1"/>
          </p:cNvSpPr>
          <p:nvPr>
            <p:ph type="sldImg"/>
          </p:nvPr>
        </p:nvSpPr>
        <p:spPr>
          <a:ln/>
        </p:spPr>
      </p:sp>
      <p:sp>
        <p:nvSpPr>
          <p:cNvPr id="1049604" name="Rectangle 3"/>
          <p:cNvSpPr>
            <a:spLocks noGrp="1" noChangeArrowheads="1"/>
          </p:cNvSpPr>
          <p:nvPr>
            <p:ph type="body" idx="1"/>
          </p:nvPr>
        </p:nvSpPr>
        <p:spPr>
          <a:noFill/>
          <a:ln/>
        </p:spPr>
        <p:txBody>
          <a:bodyPr/>
          <a:lstStyle/>
          <a:p>
            <a:pPr eaLnBrk="1" hangingPunct="1"/>
            <a:r>
              <a:rPr lang="sv-SE" dirty="0"/>
              <a:t>Ad 1: ”Vi kan nästan alltid bistå så att det i alla fall blir bättre, även om vi inte riktigt alltid lyckas hjälpa alla att bli helt av med sina besvär”.</a:t>
            </a:r>
          </a:p>
          <a:p>
            <a:pPr eaLnBrk="1" hangingPunct="1"/>
            <a:endParaRPr lang="sv-SE" dirty="0"/>
          </a:p>
          <a:p>
            <a:pPr eaLnBrk="1" hangingPunct="1"/>
            <a:r>
              <a:rPr lang="sv-SE" dirty="0"/>
              <a:t>Ad 2: Om man bara frågar så får man bara svar.</a:t>
            </a:r>
          </a:p>
          <a:p>
            <a:pPr eaLnBrk="1" hangingPunct="1"/>
            <a:endParaRPr lang="sv-SE" dirty="0"/>
          </a:p>
          <a:p>
            <a:pPr eaLnBrk="1" hangingPunct="1"/>
            <a:r>
              <a:rPr lang="sv-SE" dirty="0"/>
              <a:t>Ad 3: Gör vi inte alls! Jfr Hjalmar Söderberg (att förstå är att känna igen). Jag vet inte hur det känns, fast jag träffat tusentals deprimerade patienter. Patienten vet att vi inte kan förstå och känner sig provocerad.</a:t>
            </a:r>
          </a:p>
          <a:p>
            <a:pPr eaLnBrk="1" hangingPunct="1"/>
            <a:endParaRPr lang="sv-SE" dirty="0"/>
          </a:p>
          <a:p>
            <a:pPr eaLnBrk="1" hangingPunct="1"/>
            <a:r>
              <a:rPr lang="sv-SE" dirty="0"/>
              <a:t>Ad 4: ”Få se om jag förstått dig rätt nu: Menar du att efter det att du…?”</a:t>
            </a:r>
          </a:p>
          <a:p>
            <a:pPr eaLnBrk="1" hangingPunct="1"/>
            <a:endParaRPr lang="sv-SE" dirty="0"/>
          </a:p>
        </p:txBody>
      </p:sp>
    </p:spTree>
    <p:extLst>
      <p:ext uri="{BB962C8B-B14F-4D97-AF65-F5344CB8AC3E}">
        <p14:creationId xmlns:p14="http://schemas.microsoft.com/office/powerpoint/2010/main" val="1580886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61D618EA-6943-413F-990B-E1766D4A629B}"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11</a:t>
            </a:fld>
            <a:endParaRPr kumimoji="0" lang="sv-SE" sz="1800" b="0" i="0" u="none" strike="noStrike" kern="0" cap="none" spc="0" normalizeH="0" baseline="0" noProof="0">
              <a:ln>
                <a:noFill/>
              </a:ln>
              <a:solidFill>
                <a:srgbClr val="000000"/>
              </a:solidFill>
              <a:effectLst/>
              <a:uLnTx/>
              <a:uFillTx/>
            </a:endParaRPr>
          </a:p>
        </p:txBody>
      </p:sp>
      <p:sp>
        <p:nvSpPr>
          <p:cNvPr id="1050627" name="Rectangle 2"/>
          <p:cNvSpPr>
            <a:spLocks noGrp="1" noRot="1" noChangeAspect="1" noChangeArrowheads="1" noTextEdit="1"/>
          </p:cNvSpPr>
          <p:nvPr>
            <p:ph type="sldImg"/>
          </p:nvPr>
        </p:nvSpPr>
        <p:spPr>
          <a:ln/>
        </p:spPr>
      </p:sp>
      <p:sp>
        <p:nvSpPr>
          <p:cNvPr id="1050628" name="Rectangle 3"/>
          <p:cNvSpPr>
            <a:spLocks noGrp="1" noChangeArrowheads="1"/>
          </p:cNvSpPr>
          <p:nvPr>
            <p:ph type="body" idx="1"/>
          </p:nvPr>
        </p:nvSpPr>
        <p:spPr>
          <a:noFill/>
          <a:ln/>
        </p:spPr>
        <p:txBody>
          <a:bodyPr/>
          <a:lstStyle/>
          <a:p>
            <a:pPr eaLnBrk="1" hangingPunct="1"/>
            <a:r>
              <a:rPr lang="sv-SE"/>
              <a:t>Om patienten svarar nej så är den vägen för tillfället inte tillgänglig, oavsett om du har rätt i din gissning!</a:t>
            </a:r>
          </a:p>
          <a:p>
            <a:pPr eaLnBrk="1" hangingPunct="1"/>
            <a:endParaRPr lang="sv-SE"/>
          </a:p>
          <a:p>
            <a:pPr eaLnBrk="1" hangingPunct="1"/>
            <a:r>
              <a:rPr lang="sv-SE"/>
              <a:t>”För mig låter det som att du har drabbats av en rätt allvarlig depression”. ”Och det är ju inte så konstigt utifrån allt du varit med om den senaste tiden.”</a:t>
            </a:r>
          </a:p>
        </p:txBody>
      </p:sp>
    </p:spTree>
    <p:extLst>
      <p:ext uri="{BB962C8B-B14F-4D97-AF65-F5344CB8AC3E}">
        <p14:creationId xmlns:p14="http://schemas.microsoft.com/office/powerpoint/2010/main" val="4102302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1ADBD52E-D2C8-435E-8CA8-0117D82860A5}"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12</a:t>
            </a:fld>
            <a:endParaRPr kumimoji="0" lang="sv-SE" sz="1800" b="0" i="0" u="none" strike="noStrike" kern="0" cap="none" spc="0" normalizeH="0" baseline="0" noProof="0">
              <a:ln>
                <a:noFill/>
              </a:ln>
              <a:solidFill>
                <a:srgbClr val="000000"/>
              </a:solidFill>
              <a:effectLst/>
              <a:uLnTx/>
              <a:uFillTx/>
            </a:endParaRPr>
          </a:p>
        </p:txBody>
      </p:sp>
      <p:sp>
        <p:nvSpPr>
          <p:cNvPr id="1055747" name="Rectangle 2"/>
          <p:cNvSpPr>
            <a:spLocks noGrp="1" noRot="1" noChangeAspect="1" noChangeArrowheads="1" noTextEdit="1"/>
          </p:cNvSpPr>
          <p:nvPr>
            <p:ph type="sldImg"/>
          </p:nvPr>
        </p:nvSpPr>
        <p:spPr>
          <a:ln/>
        </p:spPr>
      </p:sp>
      <p:sp>
        <p:nvSpPr>
          <p:cNvPr id="1055748" name="Rectangle 3"/>
          <p:cNvSpPr>
            <a:spLocks noGrp="1" noChangeArrowheads="1"/>
          </p:cNvSpPr>
          <p:nvPr>
            <p:ph type="body" idx="1"/>
          </p:nvPr>
        </p:nvSpPr>
        <p:spPr>
          <a:noFill/>
          <a:ln/>
        </p:spPr>
        <p:txBody>
          <a:bodyPr/>
          <a:lstStyle/>
          <a:p>
            <a:pPr eaLnBrk="1" hangingPunct="1"/>
            <a:r>
              <a:rPr lang="sv-SE"/>
              <a:t>Vi lovar göra allt vi kan för att hjälpa, och du lovar att ge det en chans. Berätta om våra olika orosaspekter. Ta i hand på ök.</a:t>
            </a:r>
          </a:p>
          <a:p>
            <a:pPr eaLnBrk="1" hangingPunct="1"/>
            <a:endParaRPr lang="sv-SE"/>
          </a:p>
          <a:p>
            <a:pPr eaLnBrk="1" hangingPunct="1"/>
            <a:r>
              <a:rPr lang="sv-SE"/>
              <a:t>Var lyhörd. Vad kan patienten, vad behöver han hjälp med, vilka insatser behöver han? Skippa oron för ”regression”.</a:t>
            </a:r>
          </a:p>
          <a:p>
            <a:pPr eaLnBrk="1" hangingPunct="1"/>
            <a:endParaRPr lang="sv-SE"/>
          </a:p>
          <a:p>
            <a:pPr eaLnBrk="1" hangingPunct="1"/>
            <a:r>
              <a:rPr lang="sv-SE"/>
              <a:t>Låt inte pat känna sig dålig eller skyldig över att behöva ta eller be om medicin och ss.</a:t>
            </a:r>
          </a:p>
        </p:txBody>
      </p:sp>
    </p:spTree>
    <p:extLst>
      <p:ext uri="{BB962C8B-B14F-4D97-AF65-F5344CB8AC3E}">
        <p14:creationId xmlns:p14="http://schemas.microsoft.com/office/powerpoint/2010/main" val="533708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5B6F8AB5-4545-4F71-8F7E-595E7226F9A7}"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13</a:t>
            </a:fld>
            <a:endParaRPr kumimoji="0" lang="sv-SE" sz="1800" b="0" i="0" u="none" strike="noStrike" kern="0" cap="none" spc="0" normalizeH="0" baseline="0" noProof="0">
              <a:ln>
                <a:noFill/>
              </a:ln>
              <a:solidFill>
                <a:srgbClr val="000000"/>
              </a:solidFill>
              <a:effectLst/>
              <a:uLnTx/>
              <a:uFillTx/>
            </a:endParaRPr>
          </a:p>
        </p:txBody>
      </p:sp>
      <p:sp>
        <p:nvSpPr>
          <p:cNvPr id="1052675" name="Rectangle 2"/>
          <p:cNvSpPr>
            <a:spLocks noGrp="1" noRot="1" noChangeAspect="1" noChangeArrowheads="1" noTextEdit="1"/>
          </p:cNvSpPr>
          <p:nvPr>
            <p:ph type="sldImg"/>
          </p:nvPr>
        </p:nvSpPr>
        <p:spPr>
          <a:ln/>
        </p:spPr>
      </p:sp>
      <p:sp>
        <p:nvSpPr>
          <p:cNvPr id="1052676" name="Rectangle 3"/>
          <p:cNvSpPr>
            <a:spLocks noGrp="1" noChangeArrowheads="1"/>
          </p:cNvSpPr>
          <p:nvPr>
            <p:ph type="body" idx="1"/>
          </p:nvPr>
        </p:nvSpPr>
        <p:spPr>
          <a:noFill/>
          <a:ln/>
        </p:spPr>
        <p:txBody>
          <a:bodyPr/>
          <a:lstStyle/>
          <a:p>
            <a:pPr eaLnBrk="1" hangingPunct="1"/>
            <a:r>
              <a:rPr lang="sv-SE"/>
              <a:t>Patientens förtroende kommer ur en god kontakt och en genuin upplevelse av att vi kan och vill hjälpa!</a:t>
            </a:r>
          </a:p>
          <a:p>
            <a:pPr eaLnBrk="1" hangingPunct="1"/>
            <a:endParaRPr lang="sv-SE"/>
          </a:p>
          <a:p>
            <a:pPr eaLnBrk="1" hangingPunct="1"/>
            <a:r>
              <a:rPr lang="sv-SE"/>
              <a:t>”Jag vet att det känns så här för dig nu, men vi kan ändå nästan alltid hjälpa till en hel del.”</a:t>
            </a:r>
          </a:p>
          <a:p>
            <a:pPr eaLnBrk="1" hangingPunct="1"/>
            <a:endParaRPr lang="sv-SE"/>
          </a:p>
          <a:p>
            <a:pPr eaLnBrk="1" hangingPunct="1"/>
            <a:r>
              <a:rPr lang="sv-SE"/>
              <a:t>Lägg in och använd dig av din personliga auktoritet. ”Jag förstår att det är svårt för dig att tro på det jag säger just nu, men jag sitter inte och ljuger dig eller någon annan rakt upp i ansiktet hela dagarna. Det är helt sant att nästan alla blir bättre eller helt bra från sin depression, och att jag tror att även du kommer att bli bra. Min oro är en annan än din, nämljgen att du ska försöka skada dig eller ta ditt liv innan behandlingen hunnit få effekt”.</a:t>
            </a:r>
          </a:p>
        </p:txBody>
      </p:sp>
    </p:spTree>
    <p:extLst>
      <p:ext uri="{BB962C8B-B14F-4D97-AF65-F5344CB8AC3E}">
        <p14:creationId xmlns:p14="http://schemas.microsoft.com/office/powerpoint/2010/main" val="148747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87A1BE6A-1852-4F57-9214-198101010529}" type="slidenum">
              <a:rPr kumimoji="0" lang="sv-SE" sz="1800" b="0" i="0" u="none" strike="noStrike" kern="0" cap="none" spc="0" normalizeH="0" baseline="0" noProof="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14</a:t>
            </a:fld>
            <a:endParaRPr kumimoji="0" lang="sv-SE" sz="1800" b="0" i="0" u="none" strike="noStrike" kern="0" cap="none" spc="0" normalizeH="0" baseline="0" noProof="0">
              <a:ln>
                <a:noFill/>
              </a:ln>
              <a:solidFill>
                <a:srgbClr val="1F497D"/>
              </a:solidFill>
              <a:effectLst/>
              <a:uLnTx/>
              <a:uFillTx/>
            </a:endParaRPr>
          </a:p>
        </p:txBody>
      </p:sp>
      <p:sp>
        <p:nvSpPr>
          <p:cNvPr id="1071107" name="Rectangle 2"/>
          <p:cNvSpPr>
            <a:spLocks noGrp="1" noRot="1" noChangeAspect="1" noChangeArrowheads="1" noTextEdit="1"/>
          </p:cNvSpPr>
          <p:nvPr>
            <p:ph type="sldImg"/>
          </p:nvPr>
        </p:nvSpPr>
        <p:spPr>
          <a:ln/>
        </p:spPr>
      </p:sp>
      <p:sp>
        <p:nvSpPr>
          <p:cNvPr id="1071108" name="Rectangle 3"/>
          <p:cNvSpPr>
            <a:spLocks noGrp="1" noChangeArrowheads="1"/>
          </p:cNvSpPr>
          <p:nvPr>
            <p:ph type="body" idx="1"/>
          </p:nvPr>
        </p:nvSpPr>
        <p:spPr>
          <a:xfrm>
            <a:off x="890756" y="4715153"/>
            <a:ext cx="4887577" cy="4466987"/>
          </a:xfrm>
          <a:noFill/>
          <a:ln/>
        </p:spPr>
        <p:txBody>
          <a:bodyPr/>
          <a:lstStyle/>
          <a:p>
            <a:pPr eaLnBrk="1" hangingPunct="1"/>
            <a:endParaRPr lang="sv-SE"/>
          </a:p>
        </p:txBody>
      </p:sp>
    </p:spTree>
    <p:extLst>
      <p:ext uri="{BB962C8B-B14F-4D97-AF65-F5344CB8AC3E}">
        <p14:creationId xmlns:p14="http://schemas.microsoft.com/office/powerpoint/2010/main" val="1029518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747FA87F-43B2-45C8-A7A4-CE0AAC348BCA}"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15</a:t>
            </a:fld>
            <a:endParaRPr kumimoji="0" lang="sv-SE" sz="1800" b="0" i="0" u="none" strike="noStrike" kern="0" cap="none" spc="0" normalizeH="0" baseline="0" noProof="0">
              <a:ln>
                <a:noFill/>
              </a:ln>
              <a:solidFill>
                <a:srgbClr val="000000"/>
              </a:solidFill>
              <a:effectLst/>
              <a:uLnTx/>
              <a:uFillTx/>
            </a:endParaRPr>
          </a:p>
        </p:txBody>
      </p:sp>
      <p:sp>
        <p:nvSpPr>
          <p:cNvPr id="1053699" name="Rectangle 2"/>
          <p:cNvSpPr>
            <a:spLocks noGrp="1" noRot="1" noChangeAspect="1" noChangeArrowheads="1" noTextEdit="1"/>
          </p:cNvSpPr>
          <p:nvPr>
            <p:ph type="sldImg"/>
          </p:nvPr>
        </p:nvSpPr>
        <p:spPr>
          <a:ln/>
        </p:spPr>
      </p:sp>
      <p:sp>
        <p:nvSpPr>
          <p:cNvPr id="1053700" name="Rectangle 3"/>
          <p:cNvSpPr>
            <a:spLocks noGrp="1" noChangeArrowheads="1"/>
          </p:cNvSpPr>
          <p:nvPr>
            <p:ph type="body" idx="1"/>
          </p:nvPr>
        </p:nvSpPr>
        <p:spPr>
          <a:noFill/>
          <a:ln/>
        </p:spPr>
        <p:txBody>
          <a:bodyPr/>
          <a:lstStyle/>
          <a:p>
            <a:pPr eaLnBrk="1" hangingPunct="1"/>
            <a:r>
              <a:rPr lang="sv-SE" dirty="0"/>
              <a:t>(20 % drabbas av och till, folksjukdom)</a:t>
            </a:r>
          </a:p>
        </p:txBody>
      </p:sp>
    </p:spTree>
    <p:extLst>
      <p:ext uri="{BB962C8B-B14F-4D97-AF65-F5344CB8AC3E}">
        <p14:creationId xmlns:p14="http://schemas.microsoft.com/office/powerpoint/2010/main" val="2979227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63ECEB95-511A-40FC-86A2-55BFBBDA0025}" type="slidenum">
              <a:rPr kumimoji="0" lang="sv-SE" sz="1800" b="0" i="0" u="none" strike="noStrike" kern="0" cap="none" spc="0" normalizeH="0" baseline="0" noProof="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16</a:t>
            </a:fld>
            <a:endParaRPr kumimoji="0" lang="sv-SE" sz="1800" b="0" i="0" u="none" strike="noStrike" kern="0" cap="none" spc="0" normalizeH="0" baseline="0" noProof="0">
              <a:ln>
                <a:noFill/>
              </a:ln>
              <a:solidFill>
                <a:srgbClr val="1F497D"/>
              </a:solidFill>
              <a:effectLst/>
              <a:uLnTx/>
              <a:uFillTx/>
            </a:endParaRPr>
          </a:p>
        </p:txBody>
      </p:sp>
      <p:sp>
        <p:nvSpPr>
          <p:cNvPr id="1076227" name="Rectangle 2"/>
          <p:cNvSpPr>
            <a:spLocks noGrp="1" noRot="1" noChangeAspect="1" noChangeArrowheads="1" noTextEdit="1"/>
          </p:cNvSpPr>
          <p:nvPr>
            <p:ph type="sldImg"/>
          </p:nvPr>
        </p:nvSpPr>
        <p:spPr>
          <a:ln/>
        </p:spPr>
      </p:sp>
      <p:sp>
        <p:nvSpPr>
          <p:cNvPr id="1076228" name="Rectangle 3"/>
          <p:cNvSpPr>
            <a:spLocks noGrp="1" noChangeArrowheads="1"/>
          </p:cNvSpPr>
          <p:nvPr>
            <p:ph type="body" idx="1"/>
          </p:nvPr>
        </p:nvSpPr>
        <p:spPr>
          <a:xfrm>
            <a:off x="890756" y="4715153"/>
            <a:ext cx="4887577" cy="4466987"/>
          </a:xfrm>
          <a:noFill/>
          <a:ln/>
        </p:spPr>
        <p:txBody>
          <a:bodyPr/>
          <a:lstStyle/>
          <a:p>
            <a:pPr eaLnBrk="1" hangingPunct="1"/>
            <a:endParaRPr lang="sv-SE"/>
          </a:p>
        </p:txBody>
      </p:sp>
    </p:spTree>
    <p:extLst>
      <p:ext uri="{BB962C8B-B14F-4D97-AF65-F5344CB8AC3E}">
        <p14:creationId xmlns:p14="http://schemas.microsoft.com/office/powerpoint/2010/main" val="2944620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0A822298-5BDC-40BA-959F-4E5A0D33AB37}" type="slidenum">
              <a:rPr kumimoji="0" lang="sv-SE" sz="1800" b="0" i="0" u="none" strike="noStrike" kern="0" cap="none" spc="0" normalizeH="0" baseline="0" noProof="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17</a:t>
            </a:fld>
            <a:endParaRPr kumimoji="0" lang="sv-SE" sz="1800" b="0" i="0" u="none" strike="noStrike" kern="0" cap="none" spc="0" normalizeH="0" baseline="0" noProof="0">
              <a:ln>
                <a:noFill/>
              </a:ln>
              <a:solidFill>
                <a:srgbClr val="1F497D"/>
              </a:solidFill>
              <a:effectLst/>
              <a:uLnTx/>
              <a:uFillTx/>
            </a:endParaRPr>
          </a:p>
        </p:txBody>
      </p:sp>
      <p:sp>
        <p:nvSpPr>
          <p:cNvPr id="1077251" name="Rectangle 2"/>
          <p:cNvSpPr>
            <a:spLocks noGrp="1" noRot="1" noChangeAspect="1" noChangeArrowheads="1" noTextEdit="1"/>
          </p:cNvSpPr>
          <p:nvPr>
            <p:ph type="sldImg"/>
          </p:nvPr>
        </p:nvSpPr>
        <p:spPr>
          <a:ln/>
        </p:spPr>
      </p:sp>
      <p:sp>
        <p:nvSpPr>
          <p:cNvPr id="1077252" name="Rectangle 3"/>
          <p:cNvSpPr>
            <a:spLocks noGrp="1" noChangeArrowheads="1"/>
          </p:cNvSpPr>
          <p:nvPr>
            <p:ph type="body" idx="1"/>
          </p:nvPr>
        </p:nvSpPr>
        <p:spPr>
          <a:xfrm>
            <a:off x="890756" y="4715153"/>
            <a:ext cx="4887577" cy="4466987"/>
          </a:xfrm>
          <a:noFill/>
          <a:ln/>
        </p:spPr>
        <p:txBody>
          <a:bodyPr/>
          <a:lstStyle/>
          <a:p>
            <a:pPr eaLnBrk="1" hangingPunct="1"/>
            <a:r>
              <a:rPr lang="sv-SE"/>
              <a:t>Överkurs!</a:t>
            </a:r>
          </a:p>
        </p:txBody>
      </p:sp>
    </p:spTree>
    <p:extLst>
      <p:ext uri="{BB962C8B-B14F-4D97-AF65-F5344CB8AC3E}">
        <p14:creationId xmlns:p14="http://schemas.microsoft.com/office/powerpoint/2010/main" val="2749058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A99272D4-DA1C-4B6E-BF48-85D3B4F0FED2}" type="slidenum">
              <a:rPr kumimoji="0" lang="sv-SE" sz="1800" b="0" i="0" u="none" strike="noStrike" kern="0" cap="none" spc="0" normalizeH="0" baseline="0" noProof="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18</a:t>
            </a:fld>
            <a:endParaRPr kumimoji="0" lang="sv-SE" sz="1800" b="0" i="0" u="none" strike="noStrike" kern="0" cap="none" spc="0" normalizeH="0" baseline="0" noProof="0">
              <a:ln>
                <a:noFill/>
              </a:ln>
              <a:solidFill>
                <a:srgbClr val="1F497D"/>
              </a:solidFill>
              <a:effectLst/>
              <a:uLnTx/>
              <a:uFillTx/>
            </a:endParaRPr>
          </a:p>
        </p:txBody>
      </p:sp>
      <p:sp>
        <p:nvSpPr>
          <p:cNvPr id="1078275" name="Rectangle 2"/>
          <p:cNvSpPr>
            <a:spLocks noGrp="1" noRot="1" noChangeAspect="1" noChangeArrowheads="1" noTextEdit="1"/>
          </p:cNvSpPr>
          <p:nvPr>
            <p:ph type="sldImg"/>
          </p:nvPr>
        </p:nvSpPr>
        <p:spPr>
          <a:ln/>
        </p:spPr>
      </p:sp>
      <p:sp>
        <p:nvSpPr>
          <p:cNvPr id="1078276" name="Rectangle 3"/>
          <p:cNvSpPr>
            <a:spLocks noGrp="1" noChangeArrowheads="1"/>
          </p:cNvSpPr>
          <p:nvPr>
            <p:ph type="body" idx="1"/>
          </p:nvPr>
        </p:nvSpPr>
        <p:spPr>
          <a:xfrm>
            <a:off x="890756" y="4715153"/>
            <a:ext cx="4887577" cy="4466987"/>
          </a:xfrm>
          <a:noFill/>
          <a:ln/>
        </p:spPr>
        <p:txBody>
          <a:bodyPr/>
          <a:lstStyle/>
          <a:p>
            <a:pPr eaLnBrk="1" hangingPunct="1"/>
            <a:endParaRPr lang="sv-SE"/>
          </a:p>
        </p:txBody>
      </p:sp>
    </p:spTree>
    <p:extLst>
      <p:ext uri="{BB962C8B-B14F-4D97-AF65-F5344CB8AC3E}">
        <p14:creationId xmlns:p14="http://schemas.microsoft.com/office/powerpoint/2010/main" val="3838351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7572DC5D-B1C4-432D-B103-124604C25653}" type="slidenum">
              <a:rPr kumimoji="0" lang="sv-SE" sz="1800" b="0" i="0" u="none" strike="noStrike" kern="0" cap="none" spc="0" normalizeH="0" baseline="0" noProof="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19</a:t>
            </a:fld>
            <a:endParaRPr kumimoji="0" lang="sv-SE" sz="1800" b="0" i="0" u="none" strike="noStrike" kern="0" cap="none" spc="0" normalizeH="0" baseline="0" noProof="0">
              <a:ln>
                <a:noFill/>
              </a:ln>
              <a:solidFill>
                <a:srgbClr val="1F497D"/>
              </a:solidFill>
              <a:effectLst/>
              <a:uLnTx/>
              <a:uFillTx/>
            </a:endParaRPr>
          </a:p>
        </p:txBody>
      </p:sp>
      <p:sp>
        <p:nvSpPr>
          <p:cNvPr id="1084419" name="Rectangle 2"/>
          <p:cNvSpPr>
            <a:spLocks noGrp="1" noRot="1" noChangeAspect="1" noChangeArrowheads="1" noTextEdit="1"/>
          </p:cNvSpPr>
          <p:nvPr>
            <p:ph type="sldImg"/>
          </p:nvPr>
        </p:nvSpPr>
        <p:spPr>
          <a:ln/>
        </p:spPr>
      </p:sp>
      <p:sp>
        <p:nvSpPr>
          <p:cNvPr id="1084420" name="Rectangle 3"/>
          <p:cNvSpPr>
            <a:spLocks noGrp="1" noChangeArrowheads="1"/>
          </p:cNvSpPr>
          <p:nvPr>
            <p:ph type="body" idx="1"/>
          </p:nvPr>
        </p:nvSpPr>
        <p:spPr>
          <a:xfrm>
            <a:off x="890757" y="4715153"/>
            <a:ext cx="4887577" cy="4466987"/>
          </a:xfrm>
          <a:noFill/>
          <a:ln/>
        </p:spPr>
        <p:txBody>
          <a:bodyPr/>
          <a:lstStyle/>
          <a:p>
            <a:pPr eaLnBrk="1" hangingPunct="1"/>
            <a:endParaRPr lang="sv-SE"/>
          </a:p>
        </p:txBody>
      </p:sp>
    </p:spTree>
    <p:extLst>
      <p:ext uri="{BB962C8B-B14F-4D97-AF65-F5344CB8AC3E}">
        <p14:creationId xmlns:p14="http://schemas.microsoft.com/office/powerpoint/2010/main" val="226472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4043B1D0-A072-4AC1-A9AD-4DA54CDEEC4B}" type="slidenum">
              <a:rPr kumimoji="0" lang="sv-SE" sz="1800" b="0" i="0" u="none" strike="noStrike" kern="0" cap="none" spc="0" normalizeH="0" baseline="0" noProof="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2</a:t>
            </a:fld>
            <a:endParaRPr kumimoji="0" lang="sv-SE" sz="1800" b="0" i="0" u="none" strike="noStrike" kern="0" cap="none" spc="0" normalizeH="0" baseline="0" noProof="0">
              <a:ln>
                <a:noFill/>
              </a:ln>
              <a:solidFill>
                <a:srgbClr val="1F497D"/>
              </a:solidFill>
              <a:effectLst/>
              <a:uLnTx/>
              <a:uFillTx/>
            </a:endParaRPr>
          </a:p>
        </p:txBody>
      </p:sp>
      <p:sp>
        <p:nvSpPr>
          <p:cNvPr id="805891" name="Rectangle 2"/>
          <p:cNvSpPr>
            <a:spLocks noGrp="1" noRot="1" noChangeAspect="1" noChangeArrowheads="1" noTextEdit="1"/>
          </p:cNvSpPr>
          <p:nvPr>
            <p:ph type="sldImg"/>
          </p:nvPr>
        </p:nvSpPr>
        <p:spPr>
          <a:ln/>
        </p:spPr>
      </p:sp>
      <p:sp>
        <p:nvSpPr>
          <p:cNvPr id="805892" name="Rectangle 3"/>
          <p:cNvSpPr>
            <a:spLocks noGrp="1" noChangeArrowheads="1"/>
          </p:cNvSpPr>
          <p:nvPr>
            <p:ph type="body" idx="1"/>
          </p:nvPr>
        </p:nvSpPr>
        <p:spPr>
          <a:noFill/>
          <a:ln/>
        </p:spPr>
        <p:txBody>
          <a:bodyPr/>
          <a:lstStyle/>
          <a:p>
            <a:pPr eaLnBrk="1" hangingPunct="1"/>
            <a:r>
              <a:rPr lang="sv-SE" b="1" dirty="0"/>
              <a:t>Nästan alla patienter skäms över hur de är och känner sig som en belastning för oss.</a:t>
            </a:r>
          </a:p>
          <a:p>
            <a:pPr eaLnBrk="1" hangingPunct="1"/>
            <a:endParaRPr lang="sv-SE" b="1" dirty="0"/>
          </a:p>
          <a:p>
            <a:pPr eaLnBrk="1" hangingPunct="1"/>
            <a:r>
              <a:rPr lang="sv-SE" dirty="0"/>
              <a:t>Helt primärt och avgörande att vi inser och motverkar detta!</a:t>
            </a:r>
          </a:p>
          <a:p>
            <a:pPr eaLnBrk="1" hangingPunct="1"/>
            <a:endParaRPr lang="sv-SE" dirty="0"/>
          </a:p>
          <a:p>
            <a:pPr eaLnBrk="1" hangingPunct="1"/>
            <a:r>
              <a:rPr lang="sv-SE" dirty="0"/>
              <a:t>D v s kombinera acceptans med förändring, på sant </a:t>
            </a:r>
            <a:r>
              <a:rPr lang="sv-SE" dirty="0" err="1"/>
              <a:t>DBT-vis</a:t>
            </a:r>
            <a:r>
              <a:rPr lang="sv-SE" dirty="0"/>
              <a:t>!</a:t>
            </a:r>
          </a:p>
          <a:p>
            <a:pPr eaLnBrk="1" hangingPunct="1"/>
            <a:endParaRPr lang="sv-SE" dirty="0"/>
          </a:p>
          <a:p>
            <a:pPr eaLnBrk="1" hangingPunct="1"/>
            <a:r>
              <a:rPr lang="sv-SE" b="1" dirty="0"/>
              <a:t>Hur vill patienten bemötas?</a:t>
            </a:r>
          </a:p>
          <a:p>
            <a:pPr eaLnBrk="1" hangingPunct="1">
              <a:buFontTx/>
              <a:buChar char="•"/>
            </a:pPr>
            <a:r>
              <a:rPr lang="sv-SE" dirty="0"/>
              <a:t>Den ”Gyllene regeln” är ett populärt förslag…</a:t>
            </a:r>
          </a:p>
          <a:p>
            <a:pPr eaLnBrk="1" hangingPunct="1">
              <a:buFontTx/>
              <a:buChar char="•"/>
            </a:pPr>
            <a:r>
              <a:rPr lang="sv-SE" dirty="0"/>
              <a:t>… och inget dåligt sådant. Men det blir i sammanhanget en gissning, eftersom patienter är olika, har olika behov och vill bemötas olika.</a:t>
            </a:r>
          </a:p>
          <a:p>
            <a:pPr eaLnBrk="1" hangingPunct="1">
              <a:buFontTx/>
              <a:buChar char="•"/>
            </a:pPr>
            <a:r>
              <a:rPr lang="sv-SE" dirty="0"/>
              <a:t>Vissa inslag är dock närmast universellt uppskattade (vänlighet, omtanke, respekt).</a:t>
            </a:r>
          </a:p>
          <a:p>
            <a:pPr eaLnBrk="1" hangingPunct="1">
              <a:buFontTx/>
              <a:buChar char="•"/>
            </a:pPr>
            <a:r>
              <a:rPr lang="sv-SE" dirty="0"/>
              <a:t>Andra inslag varierar mer (närhet/distans, informationsmängd, humor).</a:t>
            </a:r>
          </a:p>
          <a:p>
            <a:pPr eaLnBrk="1" hangingPunct="1">
              <a:buFontTx/>
              <a:buChar char="•"/>
            </a:pPr>
            <a:r>
              <a:rPr lang="sv-SE" dirty="0"/>
              <a:t>Använd din intuition.</a:t>
            </a:r>
          </a:p>
          <a:p>
            <a:pPr eaLnBrk="1" hangingPunct="1">
              <a:buFontTx/>
              <a:buChar char="•"/>
            </a:pPr>
            <a:r>
              <a:rPr lang="sv-SE" dirty="0"/>
              <a:t>Var </a:t>
            </a:r>
            <a:r>
              <a:rPr lang="sv-SE" b="1" dirty="0"/>
              <a:t>observant på resultatet (patientens reaktioner)</a:t>
            </a:r>
            <a:r>
              <a:rPr lang="sv-SE" dirty="0"/>
              <a:t>.</a:t>
            </a:r>
          </a:p>
          <a:p>
            <a:pPr eaLnBrk="1" hangingPunct="1">
              <a:buFontTx/>
              <a:buChar char="•"/>
            </a:pPr>
            <a:r>
              <a:rPr lang="sv-SE" b="1" dirty="0"/>
              <a:t>Avsteg från ”rutinerna” uppskattas extra.</a:t>
            </a:r>
          </a:p>
          <a:p>
            <a:pPr eaLnBrk="1" hangingPunct="1">
              <a:buFontTx/>
              <a:buChar char="•"/>
            </a:pPr>
            <a:r>
              <a:rPr lang="sv-SE" b="1" dirty="0"/>
              <a:t>Fråga patienten.</a:t>
            </a:r>
          </a:p>
          <a:p>
            <a:pPr eaLnBrk="1" hangingPunct="1"/>
            <a:endParaRPr lang="sv-SE" b="1" dirty="0"/>
          </a:p>
        </p:txBody>
      </p:sp>
    </p:spTree>
    <p:extLst>
      <p:ext uri="{BB962C8B-B14F-4D97-AF65-F5344CB8AC3E}">
        <p14:creationId xmlns:p14="http://schemas.microsoft.com/office/powerpoint/2010/main" val="3155353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FE785633-23AA-472B-B8D6-55C6604782D3}" type="slidenum">
              <a:rPr kumimoji="0" lang="sv-SE" sz="1800" b="0" i="0" u="none" strike="noStrike" kern="0" cap="none" spc="0" normalizeH="0" baseline="0" noProof="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20</a:t>
            </a:fld>
            <a:endParaRPr kumimoji="0" lang="sv-SE" sz="1800" b="0" i="0" u="none" strike="noStrike" kern="0" cap="none" spc="0" normalizeH="0" baseline="0" noProof="0">
              <a:ln>
                <a:noFill/>
              </a:ln>
              <a:solidFill>
                <a:srgbClr val="1F497D"/>
              </a:solidFill>
              <a:effectLst/>
              <a:uLnTx/>
              <a:uFillTx/>
            </a:endParaRPr>
          </a:p>
        </p:txBody>
      </p:sp>
      <p:sp>
        <p:nvSpPr>
          <p:cNvPr id="1087491" name="Rectangle 2"/>
          <p:cNvSpPr>
            <a:spLocks noGrp="1" noRot="1" noChangeAspect="1" noChangeArrowheads="1" noTextEdit="1"/>
          </p:cNvSpPr>
          <p:nvPr>
            <p:ph type="sldImg"/>
          </p:nvPr>
        </p:nvSpPr>
        <p:spPr>
          <a:ln/>
        </p:spPr>
      </p:sp>
      <p:sp>
        <p:nvSpPr>
          <p:cNvPr id="1087492" name="Rectangle 3"/>
          <p:cNvSpPr>
            <a:spLocks noGrp="1" noChangeArrowheads="1"/>
          </p:cNvSpPr>
          <p:nvPr>
            <p:ph type="body" idx="1"/>
          </p:nvPr>
        </p:nvSpPr>
        <p:spPr>
          <a:noFill/>
          <a:ln/>
        </p:spPr>
        <p:txBody>
          <a:bodyPr/>
          <a:lstStyle/>
          <a:p>
            <a:pPr eaLnBrk="1" hangingPunct="1"/>
            <a:r>
              <a:rPr lang="sv-SE"/>
              <a:t>Har pratat om detta i primärvården ibland, med resultatet att de upptäcker att de redan kan det och gör helt rätt på intuitiv bas, men har gått därifrån med stärkt självförtroende</a:t>
            </a:r>
          </a:p>
        </p:txBody>
      </p:sp>
    </p:spTree>
    <p:extLst>
      <p:ext uri="{BB962C8B-B14F-4D97-AF65-F5344CB8AC3E}">
        <p14:creationId xmlns:p14="http://schemas.microsoft.com/office/powerpoint/2010/main" val="3532795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44D85C70-E8E3-4C1C-8509-888A397224FF}" type="slidenum">
              <a:rPr kumimoji="0" lang="sv-SE" sz="1800" b="0" i="0" u="none" strike="noStrike" kern="0" cap="none" spc="0" normalizeH="0" baseline="0" noProof="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21</a:t>
            </a:fld>
            <a:endParaRPr kumimoji="0" lang="sv-SE" sz="1800" b="0" i="0" u="none" strike="noStrike" kern="0" cap="none" spc="0" normalizeH="0" baseline="0" noProof="0">
              <a:ln>
                <a:noFill/>
              </a:ln>
              <a:solidFill>
                <a:srgbClr val="1F497D"/>
              </a:solidFill>
              <a:effectLst/>
              <a:uLnTx/>
              <a:uFillTx/>
            </a:endParaRPr>
          </a:p>
        </p:txBody>
      </p:sp>
      <p:sp>
        <p:nvSpPr>
          <p:cNvPr id="1088515" name="Rectangle 2"/>
          <p:cNvSpPr>
            <a:spLocks noGrp="1" noRot="1" noChangeAspect="1" noChangeArrowheads="1" noTextEdit="1"/>
          </p:cNvSpPr>
          <p:nvPr>
            <p:ph type="sldImg"/>
          </p:nvPr>
        </p:nvSpPr>
        <p:spPr>
          <a:ln/>
        </p:spPr>
      </p:sp>
      <p:sp>
        <p:nvSpPr>
          <p:cNvPr id="1088516" name="Rectangle 3"/>
          <p:cNvSpPr>
            <a:spLocks noGrp="1" noChangeArrowheads="1"/>
          </p:cNvSpPr>
          <p:nvPr>
            <p:ph type="body" idx="1"/>
          </p:nvPr>
        </p:nvSpPr>
        <p:spPr>
          <a:xfrm>
            <a:off x="890756" y="4715153"/>
            <a:ext cx="4887577" cy="4466987"/>
          </a:xfrm>
          <a:noFill/>
          <a:ln/>
        </p:spPr>
        <p:txBody>
          <a:bodyPr/>
          <a:lstStyle/>
          <a:p>
            <a:pPr eaLnBrk="1" hangingPunct="1"/>
            <a:endParaRPr lang="sv-SE"/>
          </a:p>
        </p:txBody>
      </p:sp>
    </p:spTree>
    <p:extLst>
      <p:ext uri="{BB962C8B-B14F-4D97-AF65-F5344CB8AC3E}">
        <p14:creationId xmlns:p14="http://schemas.microsoft.com/office/powerpoint/2010/main" val="1108484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0619CD72-8EBB-4C66-8520-55CD231408D7}" type="slidenum">
              <a:rPr kumimoji="0" lang="sv-SE" sz="1800" b="0" i="0" u="none" strike="noStrike" kern="0" cap="none" spc="0" normalizeH="0" baseline="0" noProof="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22</a:t>
            </a:fld>
            <a:endParaRPr kumimoji="0" lang="sv-SE" sz="1800" b="0" i="0" u="none" strike="noStrike" kern="0" cap="none" spc="0" normalizeH="0" baseline="0" noProof="0">
              <a:ln>
                <a:noFill/>
              </a:ln>
              <a:solidFill>
                <a:srgbClr val="1F497D"/>
              </a:solidFill>
              <a:effectLst/>
              <a:uLnTx/>
              <a:uFillTx/>
            </a:endParaRPr>
          </a:p>
        </p:txBody>
      </p:sp>
      <p:sp>
        <p:nvSpPr>
          <p:cNvPr id="1079299" name="Rectangle 2"/>
          <p:cNvSpPr>
            <a:spLocks noGrp="1" noRot="1" noChangeAspect="1" noChangeArrowheads="1" noTextEdit="1"/>
          </p:cNvSpPr>
          <p:nvPr>
            <p:ph type="sldImg"/>
          </p:nvPr>
        </p:nvSpPr>
        <p:spPr>
          <a:ln/>
        </p:spPr>
      </p:sp>
      <p:sp>
        <p:nvSpPr>
          <p:cNvPr id="1079300" name="Rectangle 3"/>
          <p:cNvSpPr>
            <a:spLocks noGrp="1" noChangeArrowheads="1"/>
          </p:cNvSpPr>
          <p:nvPr>
            <p:ph type="body" idx="1"/>
          </p:nvPr>
        </p:nvSpPr>
        <p:spPr>
          <a:xfrm>
            <a:off x="890756" y="4715153"/>
            <a:ext cx="4887577" cy="4466987"/>
          </a:xfrm>
          <a:noFill/>
          <a:ln/>
        </p:spPr>
        <p:txBody>
          <a:bodyPr/>
          <a:lstStyle/>
          <a:p>
            <a:pPr eaLnBrk="1" hangingPunct="1"/>
            <a:endParaRPr lang="sv-SE"/>
          </a:p>
        </p:txBody>
      </p:sp>
    </p:spTree>
    <p:extLst>
      <p:ext uri="{BB962C8B-B14F-4D97-AF65-F5344CB8AC3E}">
        <p14:creationId xmlns:p14="http://schemas.microsoft.com/office/powerpoint/2010/main" val="1324781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6B970F3E-3916-4119-96F3-ADC65F12F86C}" type="slidenum">
              <a:rPr kumimoji="0" lang="sv-SE" sz="1800" b="0" i="0" u="none" strike="noStrike" kern="0" cap="none" spc="0" normalizeH="0" baseline="0" noProof="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23</a:t>
            </a:fld>
            <a:endParaRPr kumimoji="0" lang="sv-SE" sz="1800" b="0" i="0" u="none" strike="noStrike" kern="0" cap="none" spc="0" normalizeH="0" baseline="0" noProof="0">
              <a:ln>
                <a:noFill/>
              </a:ln>
              <a:solidFill>
                <a:srgbClr val="1F497D"/>
              </a:solidFill>
              <a:effectLst/>
              <a:uLnTx/>
              <a:uFillTx/>
            </a:endParaRPr>
          </a:p>
        </p:txBody>
      </p:sp>
      <p:sp>
        <p:nvSpPr>
          <p:cNvPr id="1080323" name="Rectangle 2"/>
          <p:cNvSpPr>
            <a:spLocks noGrp="1" noRot="1" noChangeAspect="1" noChangeArrowheads="1" noTextEdit="1"/>
          </p:cNvSpPr>
          <p:nvPr>
            <p:ph type="sldImg"/>
          </p:nvPr>
        </p:nvSpPr>
        <p:spPr>
          <a:ln/>
        </p:spPr>
      </p:sp>
      <p:sp>
        <p:nvSpPr>
          <p:cNvPr id="1080324" name="Rectangle 3"/>
          <p:cNvSpPr>
            <a:spLocks noGrp="1" noChangeArrowheads="1"/>
          </p:cNvSpPr>
          <p:nvPr>
            <p:ph type="body" idx="1"/>
          </p:nvPr>
        </p:nvSpPr>
        <p:spPr>
          <a:xfrm>
            <a:off x="890756" y="4715153"/>
            <a:ext cx="4887577" cy="4466987"/>
          </a:xfrm>
          <a:noFill/>
          <a:ln/>
        </p:spPr>
        <p:txBody>
          <a:bodyPr/>
          <a:lstStyle/>
          <a:p>
            <a:pPr eaLnBrk="1" hangingPunct="1"/>
            <a:endParaRPr lang="sv-SE"/>
          </a:p>
        </p:txBody>
      </p:sp>
    </p:spTree>
    <p:extLst>
      <p:ext uri="{BB962C8B-B14F-4D97-AF65-F5344CB8AC3E}">
        <p14:creationId xmlns:p14="http://schemas.microsoft.com/office/powerpoint/2010/main" val="155948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03440C12-F7B2-4C22-A7F9-C44F47E5B627}"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24</a:t>
            </a:fld>
            <a:endParaRPr kumimoji="0" lang="sv-SE" sz="1800" b="0" i="0" u="none" strike="noStrike" kern="0" cap="none" spc="0" normalizeH="0" baseline="0" noProof="0">
              <a:ln>
                <a:noFill/>
              </a:ln>
              <a:solidFill>
                <a:srgbClr val="000000"/>
              </a:solidFill>
              <a:effectLst/>
              <a:uLnTx/>
              <a:uFillTx/>
            </a:endParaRPr>
          </a:p>
        </p:txBody>
      </p:sp>
      <p:sp>
        <p:nvSpPr>
          <p:cNvPr id="1060867" name="Rectangle 2"/>
          <p:cNvSpPr>
            <a:spLocks noGrp="1" noRot="1" noChangeAspect="1" noChangeArrowheads="1" noTextEdit="1"/>
          </p:cNvSpPr>
          <p:nvPr>
            <p:ph type="sldImg"/>
          </p:nvPr>
        </p:nvSpPr>
        <p:spPr>
          <a:ln/>
        </p:spPr>
      </p:sp>
      <p:sp>
        <p:nvSpPr>
          <p:cNvPr id="1060868" name="Rectangle 3"/>
          <p:cNvSpPr>
            <a:spLocks noGrp="1" noChangeArrowheads="1"/>
          </p:cNvSpPr>
          <p:nvPr>
            <p:ph type="body" idx="1"/>
          </p:nvPr>
        </p:nvSpPr>
        <p:spPr>
          <a:xfrm>
            <a:off x="890758" y="4715155"/>
            <a:ext cx="4887577" cy="4466987"/>
          </a:xfrm>
          <a:noFill/>
          <a:ln/>
        </p:spPr>
        <p:txBody>
          <a:bodyPr/>
          <a:lstStyle/>
          <a:p>
            <a:pPr eaLnBrk="1" hangingPunct="1"/>
            <a:r>
              <a:rPr lang="sv-SE"/>
              <a:t>Sammanfattande snabbkurs först.</a:t>
            </a:r>
          </a:p>
        </p:txBody>
      </p:sp>
    </p:spTree>
    <p:extLst>
      <p:ext uri="{BB962C8B-B14F-4D97-AF65-F5344CB8AC3E}">
        <p14:creationId xmlns:p14="http://schemas.microsoft.com/office/powerpoint/2010/main" val="510535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Platshållare för bildobjekt 1"/>
          <p:cNvSpPr>
            <a:spLocks noGrp="1" noRot="1" noChangeAspect="1" noTextEdit="1"/>
          </p:cNvSpPr>
          <p:nvPr>
            <p:ph type="sldImg"/>
          </p:nvPr>
        </p:nvSpPr>
        <p:spPr>
          <a:ln/>
        </p:spPr>
      </p:sp>
      <p:sp>
        <p:nvSpPr>
          <p:cNvPr id="3" name="Platshållare för anteckningar 2"/>
          <p:cNvSpPr>
            <a:spLocks noGrp="1"/>
          </p:cNvSpPr>
          <p:nvPr>
            <p:ph type="body" idx="1"/>
          </p:nvPr>
        </p:nvSpPr>
        <p:spPr/>
        <p:txBody>
          <a:bodyPr>
            <a:normAutofit fontScale="85000" lnSpcReduction="20000"/>
          </a:bodyPr>
          <a:lstStyle/>
          <a:p>
            <a:pPr eaLnBrk="1" hangingPunct="1">
              <a:defRPr/>
            </a:pPr>
            <a:r>
              <a:rPr lang="sv-SE" b="1" dirty="0"/>
              <a:t>För dig som inte har tid med en massa kurser och böcker.</a:t>
            </a:r>
          </a:p>
          <a:p>
            <a:pPr eaLnBrk="1" hangingPunct="1">
              <a:defRPr/>
            </a:pPr>
            <a:endParaRPr lang="sv-SE" dirty="0"/>
          </a:p>
          <a:p>
            <a:pPr eaLnBrk="1" hangingPunct="1">
              <a:defRPr/>
            </a:pPr>
            <a:r>
              <a:rPr lang="sv-SE" dirty="0"/>
              <a:t>1. Tag ett papper, dela in det i fyra kolumner.</a:t>
            </a:r>
          </a:p>
          <a:p>
            <a:pPr lvl="1" eaLnBrk="1" hangingPunct="1">
              <a:defRPr/>
            </a:pPr>
            <a:endParaRPr lang="sv-SE" dirty="0"/>
          </a:p>
          <a:p>
            <a:pPr marL="685800" lvl="1" indent="-228600" eaLnBrk="1" hangingPunct="1">
              <a:buFont typeface="Arial" pitchFamily="34" charset="0"/>
              <a:buChar char="•"/>
              <a:defRPr/>
            </a:pPr>
            <a:r>
              <a:rPr lang="sv-SE" dirty="0"/>
              <a:t>Saker jag mår bra av.</a:t>
            </a:r>
          </a:p>
          <a:p>
            <a:pPr marL="685800" lvl="1" indent="-228600" eaLnBrk="1" hangingPunct="1">
              <a:buFont typeface="Arial" pitchFamily="34" charset="0"/>
              <a:buChar char="•"/>
              <a:defRPr/>
            </a:pPr>
            <a:r>
              <a:rPr lang="sv-SE" dirty="0"/>
              <a:t>Saker jag inte mår så bra av.</a:t>
            </a:r>
          </a:p>
          <a:p>
            <a:pPr marL="685800" lvl="1" indent="-228600" eaLnBrk="1" hangingPunct="1">
              <a:buFont typeface="Arial" pitchFamily="34" charset="0"/>
              <a:buChar char="•"/>
              <a:defRPr/>
            </a:pPr>
            <a:r>
              <a:rPr lang="sv-SE" dirty="0"/>
              <a:t>Människor jag mår bra av att vara med.</a:t>
            </a:r>
          </a:p>
          <a:p>
            <a:pPr marL="685800" lvl="1" indent="-228600" eaLnBrk="1" hangingPunct="1">
              <a:buFont typeface="Arial" pitchFamily="34" charset="0"/>
              <a:buChar char="•"/>
              <a:defRPr/>
            </a:pPr>
            <a:r>
              <a:rPr lang="sv-SE" dirty="0"/>
              <a:t>Människor som jag inte mår bra av att vara med.</a:t>
            </a:r>
          </a:p>
          <a:p>
            <a:pPr marL="228600" indent="-228600" eaLnBrk="1" hangingPunct="1">
              <a:buFontTx/>
              <a:buAutoNum type="arabicPeriod"/>
              <a:defRPr/>
            </a:pPr>
            <a:endParaRPr lang="sv-SE" dirty="0"/>
          </a:p>
          <a:p>
            <a:pPr marL="228600" indent="-228600" eaLnBrk="1" hangingPunct="1">
              <a:defRPr/>
            </a:pPr>
            <a:r>
              <a:rPr lang="sv-SE" dirty="0"/>
              <a:t>Det här är egentligen en </a:t>
            </a:r>
            <a:r>
              <a:rPr lang="sv-SE" b="1" dirty="0"/>
              <a:t>repetitionskurs</a:t>
            </a:r>
            <a:r>
              <a:rPr lang="sv-SE" dirty="0"/>
              <a:t>. För </a:t>
            </a:r>
            <a:r>
              <a:rPr lang="sv-SE" b="1" dirty="0"/>
              <a:t>alla barn gör alltid det här, </a:t>
            </a:r>
            <a:r>
              <a:rPr lang="sv-SE" dirty="0"/>
              <a:t>varje dag, helt automatiskt (fast de inte skriver upp det). Sedan avvecklar vi gradvis denna kloka vana.</a:t>
            </a:r>
          </a:p>
          <a:p>
            <a:pPr marL="228600" indent="-228600" eaLnBrk="1" hangingPunct="1">
              <a:buFontTx/>
              <a:buAutoNum type="arabicPeriod"/>
              <a:defRPr/>
            </a:pPr>
            <a:endParaRPr lang="sv-SE" dirty="0"/>
          </a:p>
          <a:p>
            <a:pPr marL="228600" indent="-228600" eaLnBrk="1" hangingPunct="1">
              <a:defRPr/>
            </a:pPr>
            <a:r>
              <a:rPr lang="sv-SE" dirty="0"/>
              <a:t>2. </a:t>
            </a:r>
            <a:r>
              <a:rPr lang="sv-SE" b="1" dirty="0"/>
              <a:t>Skriv ner </a:t>
            </a:r>
            <a:r>
              <a:rPr lang="sv-SE" dirty="0"/>
              <a:t>det du kommer på i varje kolumn. Diskutera </a:t>
            </a:r>
            <a:r>
              <a:rPr lang="sv-SE" dirty="0" err="1"/>
              <a:t>ev</a:t>
            </a:r>
            <a:r>
              <a:rPr lang="sv-SE" dirty="0"/>
              <a:t> med grannen. Gå </a:t>
            </a:r>
            <a:r>
              <a:rPr lang="sv-SE" dirty="0" err="1"/>
              <a:t>ev</a:t>
            </a:r>
            <a:r>
              <a:rPr lang="sv-SE" dirty="0"/>
              <a:t> hem och </a:t>
            </a:r>
            <a:r>
              <a:rPr lang="sv-SE" b="1" dirty="0"/>
              <a:t>diskutera med din livskamrat</a:t>
            </a:r>
            <a:r>
              <a:rPr lang="sv-SE" dirty="0"/>
              <a:t>. Diskutera vad ni kan/vill göra tillsammans av detta. Mycket lättare om man kämpar gemensamt.</a:t>
            </a:r>
          </a:p>
          <a:p>
            <a:pPr marL="228600" indent="-228600" eaLnBrk="1" hangingPunct="1">
              <a:defRPr/>
            </a:pPr>
            <a:endParaRPr lang="sv-SE" dirty="0"/>
          </a:p>
          <a:p>
            <a:pPr marL="228600" indent="-228600" eaLnBrk="1" hangingPunct="1">
              <a:defRPr/>
            </a:pPr>
            <a:r>
              <a:rPr lang="sv-SE" dirty="0"/>
              <a:t>3. </a:t>
            </a:r>
            <a:r>
              <a:rPr lang="sv-SE" b="1" dirty="0"/>
              <a:t>Gör det! </a:t>
            </a:r>
          </a:p>
          <a:p>
            <a:pPr marL="228600" indent="-228600" eaLnBrk="1" hangingPunct="1">
              <a:defRPr/>
            </a:pPr>
            <a:endParaRPr lang="sv-SE" b="1" dirty="0"/>
          </a:p>
          <a:p>
            <a:pPr marL="228600" indent="-228600" eaLnBrk="1" hangingPunct="1">
              <a:defRPr/>
            </a:pPr>
            <a:r>
              <a:rPr lang="sv-SE" b="1" dirty="0"/>
              <a:t>Fråga till er att fundera över: Vilket tror ni skulle göra störst skillnad i era liv?</a:t>
            </a:r>
          </a:p>
          <a:p>
            <a:pPr marL="228600" indent="-228600" eaLnBrk="1" hangingPunct="1">
              <a:buFont typeface="+mj-lt"/>
              <a:buAutoNum type="arabicPeriod"/>
              <a:defRPr/>
            </a:pPr>
            <a:r>
              <a:rPr lang="sv-SE" dirty="0"/>
              <a:t>En ledarskapskurs till?</a:t>
            </a:r>
          </a:p>
          <a:p>
            <a:pPr marL="228600" indent="-228600" eaLnBrk="1" hangingPunct="1">
              <a:buFont typeface="+mj-lt"/>
              <a:buAutoNum type="arabicPeriod"/>
              <a:defRPr/>
            </a:pPr>
            <a:r>
              <a:rPr lang="sv-SE" dirty="0"/>
              <a:t>En ledarskapsbok till?</a:t>
            </a:r>
          </a:p>
          <a:p>
            <a:pPr marL="228600" indent="-228600" eaLnBrk="1" hangingPunct="1">
              <a:buFont typeface="+mj-lt"/>
              <a:buAutoNum type="arabicPeriod"/>
              <a:defRPr/>
            </a:pPr>
            <a:r>
              <a:rPr lang="sv-SE" dirty="0"/>
              <a:t>Ännu en föreläsning av någon managementguru i ropet? Förvisso inspirerande och en kick för stunden, men gör det någon skillnad, efteråt?</a:t>
            </a:r>
          </a:p>
          <a:p>
            <a:pPr marL="228600" indent="-228600" eaLnBrk="1" hangingPunct="1">
              <a:buFont typeface="+mj-lt"/>
              <a:buAutoNum type="arabicPeriod"/>
              <a:defRPr/>
            </a:pPr>
            <a:r>
              <a:rPr lang="sv-SE" dirty="0"/>
              <a:t>Denna lilla övning, eller någon annan, bara ni gör den?</a:t>
            </a:r>
          </a:p>
          <a:p>
            <a:pPr marL="228600" indent="-228600" eaLnBrk="1" hangingPunct="1">
              <a:buFont typeface="+mj-lt"/>
              <a:buAutoNum type="arabicPeriod"/>
              <a:defRPr/>
            </a:pPr>
            <a:endParaRPr lang="sv-SE" dirty="0"/>
          </a:p>
          <a:p>
            <a:pPr marL="228600" indent="-228600" eaLnBrk="1" hangingPunct="1">
              <a:defRPr/>
            </a:pPr>
            <a:r>
              <a:rPr lang="sv-SE" b="1" dirty="0"/>
              <a:t>Men uppgiften är hypotetisk, </a:t>
            </a:r>
            <a:r>
              <a:rPr lang="sv-SE" dirty="0"/>
              <a:t>för om ni är som nästan alla människor jag känner så blir det inte av. Vi har inte tid/ork/drivkraft att ens börja göra saker som vi skulle må väl av… Ingen gör det! </a:t>
            </a:r>
            <a:r>
              <a:rPr lang="sv-SE" dirty="0" err="1"/>
              <a:t>Exemlet</a:t>
            </a:r>
            <a:r>
              <a:rPr lang="sv-SE" dirty="0"/>
              <a:t> </a:t>
            </a:r>
            <a:r>
              <a:rPr lang="sv-SE" b="1" dirty="0" err="1"/>
              <a:t>biblioterapi</a:t>
            </a:r>
            <a:r>
              <a:rPr lang="sv-SE" b="1" dirty="0"/>
              <a:t> </a:t>
            </a:r>
            <a:r>
              <a:rPr lang="sv-SE" dirty="0"/>
              <a:t>på Serafen</a:t>
            </a:r>
          </a:p>
          <a:p>
            <a:pPr marL="228600" indent="-228600" eaLnBrk="1" hangingPunct="1">
              <a:buFontTx/>
              <a:buAutoNum type="arabicPeriod"/>
              <a:defRPr/>
            </a:pPr>
            <a:endParaRPr lang="sv-SE" dirty="0"/>
          </a:p>
          <a:p>
            <a:pPr marL="228600" indent="-228600" eaLnBrk="1" hangingPunct="1">
              <a:buFontTx/>
              <a:buAutoNum type="arabicPeriod"/>
              <a:defRPr/>
            </a:pPr>
            <a:endParaRPr lang="sv-SE" dirty="0"/>
          </a:p>
        </p:txBody>
      </p:sp>
      <p:sp>
        <p:nvSpPr>
          <p:cNvPr id="645124" name="Platshållare för bildnumm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ABECD92D-54DE-4961-AB27-198B5F792900}" type="slidenum">
              <a:rPr kumimoji="0" lang="sv-SE" sz="1800" b="0" i="0" u="none" strike="noStrike" kern="0" cap="none" spc="0" normalizeH="0" baseline="0" noProof="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25</a:t>
            </a:fld>
            <a:endParaRPr kumimoji="0" lang="sv-SE" sz="1800" b="0" i="0" u="none" strike="noStrike" kern="0" cap="none" spc="0" normalizeH="0" baseline="0" noProof="0">
              <a:ln>
                <a:noFill/>
              </a:ln>
              <a:solidFill>
                <a:srgbClr val="1F497D"/>
              </a:solidFill>
              <a:effectLst/>
              <a:uLnTx/>
              <a:uFillTx/>
            </a:endParaRPr>
          </a:p>
        </p:txBody>
      </p:sp>
    </p:spTree>
    <p:extLst>
      <p:ext uri="{BB962C8B-B14F-4D97-AF65-F5344CB8AC3E}">
        <p14:creationId xmlns:p14="http://schemas.microsoft.com/office/powerpoint/2010/main" val="704871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6B970F3E-3916-4119-96F3-ADC65F12F86C}" type="slidenum">
              <a:rPr kumimoji="0" lang="sv-SE" sz="1800" b="0" i="0" u="none" strike="noStrike" kern="0" cap="none" spc="0" normalizeH="0" baseline="0" noProof="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26</a:t>
            </a:fld>
            <a:endParaRPr kumimoji="0" lang="sv-SE" sz="1800" b="0" i="0" u="none" strike="noStrike" kern="0" cap="none" spc="0" normalizeH="0" baseline="0" noProof="0">
              <a:ln>
                <a:noFill/>
              </a:ln>
              <a:solidFill>
                <a:srgbClr val="1F497D"/>
              </a:solidFill>
              <a:effectLst/>
              <a:uLnTx/>
              <a:uFillTx/>
            </a:endParaRPr>
          </a:p>
        </p:txBody>
      </p:sp>
      <p:sp>
        <p:nvSpPr>
          <p:cNvPr id="1080323" name="Rectangle 2"/>
          <p:cNvSpPr>
            <a:spLocks noGrp="1" noRot="1" noChangeAspect="1" noChangeArrowheads="1" noTextEdit="1"/>
          </p:cNvSpPr>
          <p:nvPr>
            <p:ph type="sldImg"/>
          </p:nvPr>
        </p:nvSpPr>
        <p:spPr>
          <a:ln/>
        </p:spPr>
      </p:sp>
      <p:sp>
        <p:nvSpPr>
          <p:cNvPr id="1080324" name="Rectangle 3"/>
          <p:cNvSpPr>
            <a:spLocks noGrp="1" noChangeArrowheads="1"/>
          </p:cNvSpPr>
          <p:nvPr>
            <p:ph type="body" idx="1"/>
          </p:nvPr>
        </p:nvSpPr>
        <p:spPr>
          <a:xfrm>
            <a:off x="890756" y="4715153"/>
            <a:ext cx="4887577" cy="4466987"/>
          </a:xfrm>
          <a:noFill/>
          <a:ln/>
        </p:spPr>
        <p:txBody>
          <a:bodyPr/>
          <a:lstStyle/>
          <a:p>
            <a:pPr eaLnBrk="1" hangingPunct="1"/>
            <a:endParaRPr lang="sv-SE"/>
          </a:p>
        </p:txBody>
      </p:sp>
    </p:spTree>
    <p:extLst>
      <p:ext uri="{BB962C8B-B14F-4D97-AF65-F5344CB8AC3E}">
        <p14:creationId xmlns:p14="http://schemas.microsoft.com/office/powerpoint/2010/main" val="3806015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DE0F3267-30E2-4EF3-947C-97AF12477562}" type="slidenum">
              <a:rPr kumimoji="0" lang="sv-SE" sz="1800" b="0" i="0" u="none" strike="noStrike" kern="0" cap="none" spc="0" normalizeH="0" baseline="0" noProof="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27</a:t>
            </a:fld>
            <a:endParaRPr kumimoji="0" lang="sv-SE" sz="1800" b="0" i="0" u="none" strike="noStrike" kern="0" cap="none" spc="0" normalizeH="0" baseline="0" noProof="0">
              <a:ln>
                <a:noFill/>
              </a:ln>
              <a:solidFill>
                <a:srgbClr val="1F497D"/>
              </a:solidFill>
              <a:effectLst/>
              <a:uLnTx/>
              <a:uFillTx/>
            </a:endParaRPr>
          </a:p>
        </p:txBody>
      </p:sp>
      <p:sp>
        <p:nvSpPr>
          <p:cNvPr id="1082371" name="Rectangle 2"/>
          <p:cNvSpPr>
            <a:spLocks noGrp="1" noRot="1" noChangeAspect="1" noChangeArrowheads="1" noTextEdit="1"/>
          </p:cNvSpPr>
          <p:nvPr>
            <p:ph type="sldImg"/>
          </p:nvPr>
        </p:nvSpPr>
        <p:spPr>
          <a:ln/>
        </p:spPr>
      </p:sp>
      <p:sp>
        <p:nvSpPr>
          <p:cNvPr id="1082372" name="Rectangle 3"/>
          <p:cNvSpPr>
            <a:spLocks noGrp="1" noChangeArrowheads="1"/>
          </p:cNvSpPr>
          <p:nvPr>
            <p:ph type="body" idx="1"/>
          </p:nvPr>
        </p:nvSpPr>
        <p:spPr>
          <a:xfrm>
            <a:off x="890756" y="4715153"/>
            <a:ext cx="4887577" cy="4466987"/>
          </a:xfrm>
          <a:noFill/>
          <a:ln/>
        </p:spPr>
        <p:txBody>
          <a:bodyPr/>
          <a:lstStyle/>
          <a:p>
            <a:pPr eaLnBrk="1" hangingPunct="1"/>
            <a:endParaRPr lang="sv-SE"/>
          </a:p>
        </p:txBody>
      </p:sp>
    </p:spTree>
    <p:extLst>
      <p:ext uri="{BB962C8B-B14F-4D97-AF65-F5344CB8AC3E}">
        <p14:creationId xmlns:p14="http://schemas.microsoft.com/office/powerpoint/2010/main" val="1878326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24A0F35A-2EE8-4589-97A1-8D3136424311}" type="slidenum">
              <a:rPr kumimoji="0" lang="sv-SE" sz="1800" b="0" i="0" u="none" strike="noStrike" kern="0" cap="none" spc="0" normalizeH="0" baseline="0" noProof="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28</a:t>
            </a:fld>
            <a:endParaRPr kumimoji="0" lang="sv-SE" sz="1800" b="0" i="0" u="none" strike="noStrike" kern="0" cap="none" spc="0" normalizeH="0" baseline="0" noProof="0">
              <a:ln>
                <a:noFill/>
              </a:ln>
              <a:solidFill>
                <a:srgbClr val="1F497D"/>
              </a:solidFill>
              <a:effectLst/>
              <a:uLnTx/>
              <a:uFillTx/>
            </a:endParaRPr>
          </a:p>
        </p:txBody>
      </p:sp>
      <p:sp>
        <p:nvSpPr>
          <p:cNvPr id="1089539" name="Rectangle 2"/>
          <p:cNvSpPr>
            <a:spLocks noGrp="1" noRot="1" noChangeAspect="1" noChangeArrowheads="1" noTextEdit="1"/>
          </p:cNvSpPr>
          <p:nvPr>
            <p:ph type="sldImg"/>
          </p:nvPr>
        </p:nvSpPr>
        <p:spPr>
          <a:ln/>
        </p:spPr>
      </p:sp>
      <p:sp>
        <p:nvSpPr>
          <p:cNvPr id="1089540" name="Rectangle 3"/>
          <p:cNvSpPr>
            <a:spLocks noGrp="1" noChangeArrowheads="1"/>
          </p:cNvSpPr>
          <p:nvPr>
            <p:ph type="body" idx="1"/>
          </p:nvPr>
        </p:nvSpPr>
        <p:spPr>
          <a:xfrm>
            <a:off x="890756" y="4715153"/>
            <a:ext cx="4887577" cy="4466987"/>
          </a:xfrm>
          <a:noFill/>
          <a:ln/>
        </p:spPr>
        <p:txBody>
          <a:bodyPr/>
          <a:lstStyle/>
          <a:p>
            <a:pPr eaLnBrk="1" hangingPunct="1"/>
            <a:endParaRPr lang="sv-SE"/>
          </a:p>
        </p:txBody>
      </p:sp>
    </p:spTree>
    <p:extLst>
      <p:ext uri="{BB962C8B-B14F-4D97-AF65-F5344CB8AC3E}">
        <p14:creationId xmlns:p14="http://schemas.microsoft.com/office/powerpoint/2010/main" val="55864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63ECDD9D-654A-4C02-903D-52BD52C10097}"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29</a:t>
            </a:fld>
            <a:endParaRPr kumimoji="0" lang="sv-SE" sz="1800" b="0" i="0" u="none" strike="noStrike" kern="0" cap="none" spc="0" normalizeH="0" baseline="0" noProof="0">
              <a:ln>
                <a:noFill/>
              </a:ln>
              <a:solidFill>
                <a:srgbClr val="000000"/>
              </a:solidFill>
              <a:effectLst/>
              <a:uLnTx/>
              <a:uFillTx/>
            </a:endParaRPr>
          </a:p>
        </p:txBody>
      </p:sp>
      <p:sp>
        <p:nvSpPr>
          <p:cNvPr id="991235" name="Rectangle 2"/>
          <p:cNvSpPr>
            <a:spLocks noGrp="1" noRot="1" noChangeAspect="1" noChangeArrowheads="1" noTextEdit="1"/>
          </p:cNvSpPr>
          <p:nvPr>
            <p:ph type="sldImg"/>
          </p:nvPr>
        </p:nvSpPr>
        <p:spPr>
          <a:ln/>
        </p:spPr>
      </p:sp>
      <p:sp>
        <p:nvSpPr>
          <p:cNvPr id="991236" name="Rectangle 3"/>
          <p:cNvSpPr>
            <a:spLocks noGrp="1" noChangeArrowheads="1"/>
          </p:cNvSpPr>
          <p:nvPr>
            <p:ph type="body" idx="1"/>
          </p:nvPr>
        </p:nvSpPr>
        <p:spPr>
          <a:noFill/>
          <a:ln/>
        </p:spPr>
        <p:txBody>
          <a:bodyPr/>
          <a:lstStyle/>
          <a:p>
            <a:pPr eaLnBrk="1" hangingPunct="1"/>
            <a:endParaRPr lang="sv-SE" dirty="0"/>
          </a:p>
        </p:txBody>
      </p:sp>
    </p:spTree>
    <p:extLst>
      <p:ext uri="{BB962C8B-B14F-4D97-AF65-F5344CB8AC3E}">
        <p14:creationId xmlns:p14="http://schemas.microsoft.com/office/powerpoint/2010/main" val="411891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3E07607D-A8AD-4857-8C7C-E27984C97A0E}" type="slidenum">
              <a:rPr kumimoji="0" lang="sv-SE" sz="1800" b="0" i="0" u="none" strike="noStrike" kern="0" cap="none" spc="0" normalizeH="0" baseline="0" noProof="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3</a:t>
            </a:fld>
            <a:endParaRPr kumimoji="0" lang="sv-SE" sz="1800" b="0" i="0" u="none" strike="noStrike" kern="0" cap="none" spc="0" normalizeH="0" baseline="0" noProof="0">
              <a:ln>
                <a:noFill/>
              </a:ln>
              <a:solidFill>
                <a:srgbClr val="1F497D"/>
              </a:solidFill>
              <a:effectLst/>
              <a:uLnTx/>
              <a:uFillTx/>
            </a:endParaRPr>
          </a:p>
        </p:txBody>
      </p:sp>
      <p:sp>
        <p:nvSpPr>
          <p:cNvPr id="716803" name="Rectangle 2"/>
          <p:cNvSpPr>
            <a:spLocks noGrp="1" noRot="1" noChangeAspect="1" noChangeArrowheads="1" noTextEdit="1"/>
          </p:cNvSpPr>
          <p:nvPr>
            <p:ph type="sldImg"/>
          </p:nvPr>
        </p:nvSpPr>
        <p:spPr>
          <a:ln/>
        </p:spPr>
      </p:sp>
      <p:sp>
        <p:nvSpPr>
          <p:cNvPr id="716804" name="Rectangle 3"/>
          <p:cNvSpPr>
            <a:spLocks noGrp="1" noChangeArrowheads="1"/>
          </p:cNvSpPr>
          <p:nvPr>
            <p:ph type="body" idx="1"/>
          </p:nvPr>
        </p:nvSpPr>
        <p:spPr>
          <a:noFill/>
          <a:ln/>
        </p:spPr>
        <p:txBody>
          <a:bodyPr/>
          <a:lstStyle/>
          <a:p>
            <a:pPr eaLnBrk="1" hangingPunct="1"/>
            <a:endParaRPr lang="sv-SE"/>
          </a:p>
        </p:txBody>
      </p:sp>
    </p:spTree>
    <p:extLst>
      <p:ext uri="{BB962C8B-B14F-4D97-AF65-F5344CB8AC3E}">
        <p14:creationId xmlns:p14="http://schemas.microsoft.com/office/powerpoint/2010/main" val="806225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A2138235-B2CD-4F45-8C09-1EBE49ADEDC7}" type="slidenum">
              <a:rPr kumimoji="0" lang="sv-SE" sz="1800" b="0" i="0" u="none" strike="noStrike" kern="0" cap="none" spc="0" normalizeH="0" baseline="0" noProof="0" smtClean="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30</a:t>
            </a:fld>
            <a:endParaRPr kumimoji="0" lang="sv-SE" sz="1800" b="0" i="0" u="none" strike="noStrike" kern="0" cap="none" spc="0" normalizeH="0" baseline="0" noProof="0">
              <a:ln>
                <a:noFill/>
              </a:ln>
              <a:solidFill>
                <a:srgbClr val="1F497D"/>
              </a:solidFill>
              <a:effectLst/>
              <a:uLnTx/>
              <a:uFillTx/>
            </a:endParaRPr>
          </a:p>
        </p:txBody>
      </p:sp>
    </p:spTree>
    <p:extLst>
      <p:ext uri="{BB962C8B-B14F-4D97-AF65-F5344CB8AC3E}">
        <p14:creationId xmlns:p14="http://schemas.microsoft.com/office/powerpoint/2010/main" val="4251399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B6842B7C-B345-4F07-9C3C-34CA95859BF3}"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31</a:t>
            </a:fld>
            <a:endParaRPr kumimoji="0" lang="sv-SE" sz="1800" b="0" i="0" u="none" strike="noStrike" kern="0" cap="none" spc="0" normalizeH="0" baseline="0" noProof="0">
              <a:ln>
                <a:noFill/>
              </a:ln>
              <a:solidFill>
                <a:srgbClr val="000000"/>
              </a:solidFill>
              <a:effectLst/>
              <a:uLnTx/>
              <a:uFillTx/>
            </a:endParaRPr>
          </a:p>
        </p:txBody>
      </p:sp>
      <p:sp>
        <p:nvSpPr>
          <p:cNvPr id="1121283" name="Rectangle 2"/>
          <p:cNvSpPr>
            <a:spLocks noGrp="1" noRot="1" noChangeAspect="1" noChangeArrowheads="1" noTextEdit="1"/>
          </p:cNvSpPr>
          <p:nvPr>
            <p:ph type="sldImg"/>
          </p:nvPr>
        </p:nvSpPr>
        <p:spPr>
          <a:ln/>
        </p:spPr>
      </p:sp>
      <p:sp>
        <p:nvSpPr>
          <p:cNvPr id="11212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47377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2F4A0FF0-BED9-47D2-8AB2-CE932049EAF0}" type="slidenum">
              <a:rPr kumimoji="0" lang="sv-SE" sz="1800" b="0" i="0" u="none" strike="noStrike" kern="0" cap="none" spc="0" normalizeH="0" baseline="0" noProof="0" smtClean="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32</a:t>
            </a:fld>
            <a:endParaRPr kumimoji="0" lang="sv-SE" sz="1800" b="0" i="0" u="none" strike="noStrike" kern="0" cap="none" spc="0" normalizeH="0" baseline="0" noProof="0">
              <a:ln>
                <a:noFill/>
              </a:ln>
              <a:solidFill>
                <a:srgbClr val="1F497D"/>
              </a:solidFill>
              <a:effectLst/>
              <a:uLnTx/>
              <a:uFillTx/>
            </a:endParaRPr>
          </a:p>
        </p:txBody>
      </p:sp>
    </p:spTree>
    <p:extLst>
      <p:ext uri="{BB962C8B-B14F-4D97-AF65-F5344CB8AC3E}">
        <p14:creationId xmlns:p14="http://schemas.microsoft.com/office/powerpoint/2010/main" val="29881013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2F4A0FF0-BED9-47D2-8AB2-CE932049EAF0}" type="slidenum">
              <a:rPr kumimoji="0" lang="sv-SE" sz="1800" b="0" i="0" u="none" strike="noStrike" kern="0" cap="none" spc="0" normalizeH="0" baseline="0" noProof="0" smtClean="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33</a:t>
            </a:fld>
            <a:endParaRPr kumimoji="0" lang="sv-SE" sz="1800" b="0" i="0" u="none" strike="noStrike" kern="0" cap="none" spc="0" normalizeH="0" baseline="0" noProof="0">
              <a:ln>
                <a:noFill/>
              </a:ln>
              <a:solidFill>
                <a:srgbClr val="1F497D"/>
              </a:solidFill>
              <a:effectLst/>
              <a:uLnTx/>
              <a:uFillTx/>
            </a:endParaRPr>
          </a:p>
        </p:txBody>
      </p:sp>
    </p:spTree>
    <p:extLst>
      <p:ext uri="{BB962C8B-B14F-4D97-AF65-F5344CB8AC3E}">
        <p14:creationId xmlns:p14="http://schemas.microsoft.com/office/powerpoint/2010/main" val="37687944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2F4A0FF0-BED9-47D2-8AB2-CE932049EAF0}" type="slidenum">
              <a:rPr kumimoji="0" lang="sv-SE" sz="1800" b="0" i="0" u="none" strike="noStrike" kern="0" cap="none" spc="0" normalizeH="0" baseline="0" noProof="0" smtClean="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34</a:t>
            </a:fld>
            <a:endParaRPr kumimoji="0" lang="sv-SE" sz="1800" b="0" i="0" u="none" strike="noStrike" kern="0" cap="none" spc="0" normalizeH="0" baseline="0" noProof="0">
              <a:ln>
                <a:noFill/>
              </a:ln>
              <a:solidFill>
                <a:srgbClr val="1F497D"/>
              </a:solidFill>
              <a:effectLst/>
              <a:uLnTx/>
              <a:uFillTx/>
            </a:endParaRPr>
          </a:p>
        </p:txBody>
      </p:sp>
    </p:spTree>
    <p:extLst>
      <p:ext uri="{BB962C8B-B14F-4D97-AF65-F5344CB8AC3E}">
        <p14:creationId xmlns:p14="http://schemas.microsoft.com/office/powerpoint/2010/main" val="2863738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2F4A0FF0-BED9-47D2-8AB2-CE932049EAF0}" type="slidenum">
              <a:rPr kumimoji="0" lang="sv-SE" sz="1800" b="0" i="0" u="none" strike="noStrike" kern="0" cap="none" spc="0" normalizeH="0" baseline="0" noProof="0" smtClean="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35</a:t>
            </a:fld>
            <a:endParaRPr kumimoji="0" lang="sv-SE" sz="1800" b="0" i="0" u="none" strike="noStrike" kern="0" cap="none" spc="0" normalizeH="0" baseline="0" noProof="0">
              <a:ln>
                <a:noFill/>
              </a:ln>
              <a:solidFill>
                <a:srgbClr val="1F497D"/>
              </a:solidFill>
              <a:effectLst/>
              <a:uLnTx/>
              <a:uFillTx/>
            </a:endParaRPr>
          </a:p>
        </p:txBody>
      </p:sp>
    </p:spTree>
    <p:extLst>
      <p:ext uri="{BB962C8B-B14F-4D97-AF65-F5344CB8AC3E}">
        <p14:creationId xmlns:p14="http://schemas.microsoft.com/office/powerpoint/2010/main" val="82353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A2138235-B2CD-4F45-8C09-1EBE49ADEDC7}" type="slidenum">
              <a:rPr kumimoji="0" lang="sv-SE" sz="1800" b="0" i="0" u="none" strike="noStrike" kern="0" cap="none" spc="0" normalizeH="0" baseline="0" noProof="0" smtClean="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36</a:t>
            </a:fld>
            <a:endParaRPr kumimoji="0" lang="sv-SE" sz="1800" b="0" i="0" u="none" strike="noStrike" kern="0" cap="none" spc="0" normalizeH="0" baseline="0" noProof="0">
              <a:ln>
                <a:noFill/>
              </a:ln>
              <a:solidFill>
                <a:srgbClr val="1F497D"/>
              </a:solidFill>
              <a:effectLst/>
              <a:uLnTx/>
              <a:uFillTx/>
            </a:endParaRPr>
          </a:p>
        </p:txBody>
      </p:sp>
    </p:spTree>
    <p:extLst>
      <p:ext uri="{BB962C8B-B14F-4D97-AF65-F5344CB8AC3E}">
        <p14:creationId xmlns:p14="http://schemas.microsoft.com/office/powerpoint/2010/main" val="4120272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0A699C80-B079-4889-9482-597FA8F5D123}" type="slidenum">
              <a:rPr kumimoji="0" lang="sv-SE" sz="1800" b="0" i="0" u="none" strike="noStrike" kern="0" cap="none" spc="0" normalizeH="0" baseline="0" noProof="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37</a:t>
            </a:fld>
            <a:endParaRPr kumimoji="0" lang="sv-SE" sz="1800" b="0" i="0" u="none" strike="noStrike" kern="0" cap="none" spc="0" normalizeH="0" baseline="0" noProof="0">
              <a:ln>
                <a:noFill/>
              </a:ln>
              <a:solidFill>
                <a:srgbClr val="1F497D"/>
              </a:solidFill>
              <a:effectLst/>
              <a:uLnTx/>
              <a:uFillTx/>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pPr marL="228600" indent="-228600"/>
            <a:r>
              <a:rPr lang="sv-SE" sz="900"/>
              <a:t>Känslomässigt klimat runt patienten</a:t>
            </a:r>
          </a:p>
          <a:p>
            <a:pPr marL="228600" indent="-228600">
              <a:buFontTx/>
              <a:buAutoNum type="arabicPeriod"/>
            </a:pPr>
            <a:r>
              <a:rPr lang="sv-SE" sz="900"/>
              <a:t>Kritiska kommentarer – kritik, ogillande, omdömen om beteende. Beror även på HUR det sägs.</a:t>
            </a:r>
          </a:p>
          <a:p>
            <a:pPr marL="228600" indent="-228600">
              <a:buFontTx/>
              <a:buAutoNum type="arabicPeriod"/>
            </a:pPr>
            <a:r>
              <a:rPr lang="sv-SE" sz="900"/>
              <a:t>Fientlighet – kritiserar hela personen, som underkänns, generell kritik. Eller bortstötande kommentarer.</a:t>
            </a:r>
          </a:p>
          <a:p>
            <a:pPr marL="228600" indent="-228600">
              <a:buFontTx/>
              <a:buAutoNum type="arabicPeriod"/>
            </a:pPr>
            <a:r>
              <a:rPr lang="sv-SE" sz="900"/>
              <a:t>Känslomässigt </a:t>
            </a:r>
            <a:r>
              <a:rPr lang="sv-SE" sz="900" i="1"/>
              <a:t>över</a:t>
            </a:r>
            <a:r>
              <a:rPr lang="sv-SE" sz="900"/>
              <a:t>engagemang – självuppoffring, åldersinadekvat överbeskydd, lever symbiotiskt, bristande självständighet. Skilj mot adekvat engagemang.</a:t>
            </a:r>
          </a:p>
          <a:p>
            <a:pPr marL="228600" indent="-228600">
              <a:buFontTx/>
              <a:buAutoNum type="arabicPeriod"/>
            </a:pPr>
            <a:r>
              <a:rPr lang="sv-SE" sz="900"/>
              <a:t>Värme – den värme som anhörig </a:t>
            </a:r>
            <a:r>
              <a:rPr lang="sv-SE" sz="900" b="1"/>
              <a:t>uttrycker mot patienten</a:t>
            </a:r>
            <a:r>
              <a:rPr lang="sv-SE" sz="900"/>
              <a:t> under intervjun, sympati och empati för patienten, generöst intresse, tycks njuta av att vara med patienten.</a:t>
            </a:r>
          </a:p>
          <a:p>
            <a:pPr marL="228600" indent="-228600">
              <a:buFontTx/>
              <a:buAutoNum type="arabicPeriod"/>
            </a:pPr>
            <a:r>
              <a:rPr lang="sv-SE" sz="900"/>
              <a:t>Positiva kommentarer – beröm, uppskattning, gillande av egenskaper och beteenden.</a:t>
            </a:r>
          </a:p>
          <a:p>
            <a:pPr marL="228600" indent="-228600"/>
            <a:endParaRPr lang="sv-SE"/>
          </a:p>
        </p:txBody>
      </p:sp>
    </p:spTree>
    <p:extLst>
      <p:ext uri="{BB962C8B-B14F-4D97-AF65-F5344CB8AC3E}">
        <p14:creationId xmlns:p14="http://schemas.microsoft.com/office/powerpoint/2010/main" val="4126235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A2138235-B2CD-4F45-8C09-1EBE49ADEDC7}" type="slidenum">
              <a:rPr kumimoji="0" lang="sv-SE" sz="1800" b="0" i="0" u="none" strike="noStrike" kern="0" cap="none" spc="0" normalizeH="0" baseline="0" noProof="0" smtClean="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38</a:t>
            </a:fld>
            <a:endParaRPr kumimoji="0" lang="sv-SE" sz="1800" b="0" i="0" u="none" strike="noStrike" kern="0" cap="none" spc="0" normalizeH="0" baseline="0" noProof="0">
              <a:ln>
                <a:noFill/>
              </a:ln>
              <a:solidFill>
                <a:srgbClr val="1F497D"/>
              </a:solidFill>
              <a:effectLst/>
              <a:uLnTx/>
              <a:uFillTx/>
            </a:endParaRPr>
          </a:p>
        </p:txBody>
      </p:sp>
    </p:spTree>
    <p:extLst>
      <p:ext uri="{BB962C8B-B14F-4D97-AF65-F5344CB8AC3E}">
        <p14:creationId xmlns:p14="http://schemas.microsoft.com/office/powerpoint/2010/main" val="51705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15038D23-6244-4CBA-A5B0-3608C7147CF8}"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4</a:t>
            </a:fld>
            <a:endParaRPr kumimoji="0" lang="sv-SE" sz="1800" b="0" i="0" u="none" strike="noStrike" kern="0" cap="none" spc="0" normalizeH="0" baseline="0" noProof="0">
              <a:ln>
                <a:noFill/>
              </a:ln>
              <a:solidFill>
                <a:srgbClr val="000000"/>
              </a:solidFill>
              <a:effectLst/>
              <a:uLnTx/>
              <a:uFillTx/>
            </a:endParaRPr>
          </a:p>
        </p:txBody>
      </p:sp>
      <p:sp>
        <p:nvSpPr>
          <p:cNvPr id="715779" name="Rectangle 2"/>
          <p:cNvSpPr>
            <a:spLocks noGrp="1" noRot="1" noChangeAspect="1" noChangeArrowheads="1" noTextEdit="1"/>
          </p:cNvSpPr>
          <p:nvPr>
            <p:ph type="sldImg"/>
          </p:nvPr>
        </p:nvSpPr>
        <p:spPr>
          <a:ln/>
        </p:spPr>
      </p:sp>
      <p:sp>
        <p:nvSpPr>
          <p:cNvPr id="715780" name="Rectangle 3"/>
          <p:cNvSpPr>
            <a:spLocks noGrp="1" noChangeArrowheads="1"/>
          </p:cNvSpPr>
          <p:nvPr>
            <p:ph type="body" idx="1"/>
          </p:nvPr>
        </p:nvSpPr>
        <p:spPr>
          <a:noFill/>
          <a:ln/>
        </p:spPr>
        <p:txBody>
          <a:bodyPr/>
          <a:lstStyle/>
          <a:p>
            <a:pPr eaLnBrk="1" hangingPunct="1"/>
            <a:endParaRPr lang="sv-SE" dirty="0"/>
          </a:p>
        </p:txBody>
      </p:sp>
    </p:spTree>
    <p:extLst>
      <p:ext uri="{BB962C8B-B14F-4D97-AF65-F5344CB8AC3E}">
        <p14:creationId xmlns:p14="http://schemas.microsoft.com/office/powerpoint/2010/main" val="2198549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FB1AA906-48B6-4B4F-A793-3728EB6EEBBF}"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5</a:t>
            </a:fld>
            <a:endParaRPr kumimoji="0" lang="sv-SE" sz="1800" b="0" i="0" u="none" strike="noStrike" kern="0" cap="none" spc="0" normalizeH="0" baseline="0" noProof="0">
              <a:ln>
                <a:noFill/>
              </a:ln>
              <a:solidFill>
                <a:srgbClr val="000000"/>
              </a:solidFill>
              <a:effectLst/>
              <a:uLnTx/>
              <a:uFillTx/>
            </a:endParaRPr>
          </a:p>
        </p:txBody>
      </p:sp>
      <p:sp>
        <p:nvSpPr>
          <p:cNvPr id="1051651" name="Rectangle 2"/>
          <p:cNvSpPr>
            <a:spLocks noGrp="1" noRot="1" noChangeAspect="1" noChangeArrowheads="1" noTextEdit="1"/>
          </p:cNvSpPr>
          <p:nvPr>
            <p:ph type="sldImg"/>
          </p:nvPr>
        </p:nvSpPr>
        <p:spPr>
          <a:ln/>
        </p:spPr>
      </p:sp>
      <p:sp>
        <p:nvSpPr>
          <p:cNvPr id="1051652" name="Rectangle 3"/>
          <p:cNvSpPr>
            <a:spLocks noGrp="1" noChangeArrowheads="1"/>
          </p:cNvSpPr>
          <p:nvPr>
            <p:ph type="body" idx="1"/>
          </p:nvPr>
        </p:nvSpPr>
        <p:spPr>
          <a:noFill/>
          <a:ln/>
        </p:spPr>
        <p:txBody>
          <a:bodyPr/>
          <a:lstStyle/>
          <a:p>
            <a:pPr eaLnBrk="1" hangingPunct="1"/>
            <a:r>
              <a:rPr lang="sv-SE"/>
              <a:t>Se till att det är patienten som väljer att behandlas, inte att du väljer åt honom. ”Det finns flera behandlingsvägar som oftast hjälper en hel del vid dina besvär. Vill du att jag berättar litet mer om detta?”</a:t>
            </a:r>
          </a:p>
        </p:txBody>
      </p:sp>
    </p:spTree>
    <p:extLst>
      <p:ext uri="{BB962C8B-B14F-4D97-AF65-F5344CB8AC3E}">
        <p14:creationId xmlns:p14="http://schemas.microsoft.com/office/powerpoint/2010/main" val="389873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82D31500-9E83-4E5F-A4D9-8717B3A201D0}" type="slidenum">
              <a:rPr kumimoji="0" lang="sv-SE" sz="1800" b="0" i="0" u="none" strike="noStrike" kern="0" cap="none" spc="0" normalizeH="0" baseline="0" noProof="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6</a:t>
            </a:fld>
            <a:endParaRPr kumimoji="0" lang="sv-SE" sz="1800" b="0" i="0" u="none" strike="noStrike" kern="0" cap="none" spc="0" normalizeH="0" baseline="0" noProof="0">
              <a:ln>
                <a:noFill/>
              </a:ln>
              <a:solidFill>
                <a:srgbClr val="1F497D"/>
              </a:solidFill>
              <a:effectLst/>
              <a:uLnTx/>
              <a:uFillTx/>
            </a:endParaRPr>
          </a:p>
        </p:txBody>
      </p:sp>
      <p:sp>
        <p:nvSpPr>
          <p:cNvPr id="1074179" name="Rectangle 2"/>
          <p:cNvSpPr>
            <a:spLocks noGrp="1" noRot="1" noChangeAspect="1" noChangeArrowheads="1" noTextEdit="1"/>
          </p:cNvSpPr>
          <p:nvPr>
            <p:ph type="sldImg"/>
          </p:nvPr>
        </p:nvSpPr>
        <p:spPr>
          <a:ln/>
        </p:spPr>
      </p:sp>
      <p:sp>
        <p:nvSpPr>
          <p:cNvPr id="1074180" name="Rectangle 3"/>
          <p:cNvSpPr>
            <a:spLocks noGrp="1" noChangeArrowheads="1"/>
          </p:cNvSpPr>
          <p:nvPr>
            <p:ph type="body" idx="1"/>
          </p:nvPr>
        </p:nvSpPr>
        <p:spPr>
          <a:xfrm>
            <a:off x="890756" y="4715153"/>
            <a:ext cx="4887577" cy="4466987"/>
          </a:xfrm>
          <a:noFill/>
          <a:ln/>
        </p:spPr>
        <p:txBody>
          <a:bodyPr/>
          <a:lstStyle/>
          <a:p>
            <a:pPr eaLnBrk="1" hangingPunct="1"/>
            <a:endParaRPr lang="sv-SE"/>
          </a:p>
        </p:txBody>
      </p:sp>
    </p:spTree>
    <p:extLst>
      <p:ext uri="{BB962C8B-B14F-4D97-AF65-F5344CB8AC3E}">
        <p14:creationId xmlns:p14="http://schemas.microsoft.com/office/powerpoint/2010/main" val="860773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B03E1E60-A09D-439A-8A4F-7BD22055397A}" type="slidenum">
              <a:rPr kumimoji="0" lang="sv-SE" sz="1800" b="0" i="0" u="none" strike="noStrike" kern="0" cap="none" spc="0" normalizeH="0" baseline="0" noProof="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7</a:t>
            </a:fld>
            <a:endParaRPr kumimoji="0" lang="sv-SE" sz="1800" b="0" i="0" u="none" strike="noStrike" kern="0" cap="none" spc="0" normalizeH="0" baseline="0" noProof="0">
              <a:ln>
                <a:noFill/>
              </a:ln>
              <a:solidFill>
                <a:srgbClr val="1F497D"/>
              </a:solidFill>
              <a:effectLst/>
              <a:uLnTx/>
              <a:uFillTx/>
            </a:endParaRPr>
          </a:p>
        </p:txBody>
      </p:sp>
      <p:sp>
        <p:nvSpPr>
          <p:cNvPr id="1072131" name="Rectangle 2"/>
          <p:cNvSpPr>
            <a:spLocks noGrp="1" noRot="1" noChangeAspect="1" noChangeArrowheads="1" noTextEdit="1"/>
          </p:cNvSpPr>
          <p:nvPr>
            <p:ph type="sldImg"/>
          </p:nvPr>
        </p:nvSpPr>
        <p:spPr>
          <a:ln/>
        </p:spPr>
      </p:sp>
      <p:sp>
        <p:nvSpPr>
          <p:cNvPr id="1072132" name="Rectangle 3"/>
          <p:cNvSpPr>
            <a:spLocks noGrp="1" noChangeArrowheads="1"/>
          </p:cNvSpPr>
          <p:nvPr>
            <p:ph type="body" idx="1"/>
          </p:nvPr>
        </p:nvSpPr>
        <p:spPr>
          <a:xfrm>
            <a:off x="890756" y="4715153"/>
            <a:ext cx="4887577" cy="4466987"/>
          </a:xfrm>
          <a:noFill/>
          <a:ln/>
        </p:spPr>
        <p:txBody>
          <a:bodyPr/>
          <a:lstStyle/>
          <a:p>
            <a:pPr eaLnBrk="1" hangingPunct="1"/>
            <a:endParaRPr lang="sv-SE"/>
          </a:p>
        </p:txBody>
      </p:sp>
    </p:spTree>
    <p:extLst>
      <p:ext uri="{BB962C8B-B14F-4D97-AF65-F5344CB8AC3E}">
        <p14:creationId xmlns:p14="http://schemas.microsoft.com/office/powerpoint/2010/main" val="426390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B90E461F-0BB0-4F2D-83DF-55685A9D25FC}" type="slidenum">
              <a:rPr kumimoji="0" lang="sv-SE" sz="1800" b="0" i="0" u="none" strike="noStrike" kern="0" cap="none" spc="0" normalizeH="0" baseline="0" noProof="0">
                <a:ln>
                  <a:noFill/>
                </a:ln>
                <a:solidFill>
                  <a:srgbClr val="1F497D"/>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8</a:t>
            </a:fld>
            <a:endParaRPr kumimoji="0" lang="sv-SE" sz="1800" b="0" i="0" u="none" strike="noStrike" kern="0" cap="none" spc="0" normalizeH="0" baseline="0" noProof="0">
              <a:ln>
                <a:noFill/>
              </a:ln>
              <a:solidFill>
                <a:srgbClr val="1F497D"/>
              </a:solidFill>
              <a:effectLst/>
              <a:uLnTx/>
              <a:uFillTx/>
            </a:endParaRPr>
          </a:p>
        </p:txBody>
      </p:sp>
      <p:sp>
        <p:nvSpPr>
          <p:cNvPr id="1075203" name="Rectangle 2"/>
          <p:cNvSpPr>
            <a:spLocks noGrp="1" noRot="1" noChangeAspect="1" noChangeArrowheads="1" noTextEdit="1"/>
          </p:cNvSpPr>
          <p:nvPr>
            <p:ph type="sldImg"/>
          </p:nvPr>
        </p:nvSpPr>
        <p:spPr>
          <a:ln/>
        </p:spPr>
      </p:sp>
      <p:sp>
        <p:nvSpPr>
          <p:cNvPr id="1075204" name="Rectangle 3"/>
          <p:cNvSpPr>
            <a:spLocks noGrp="1" noChangeArrowheads="1"/>
          </p:cNvSpPr>
          <p:nvPr>
            <p:ph type="body" idx="1"/>
          </p:nvPr>
        </p:nvSpPr>
        <p:spPr>
          <a:xfrm>
            <a:off x="890756" y="4715153"/>
            <a:ext cx="4887577" cy="4466987"/>
          </a:xfrm>
          <a:noFill/>
          <a:ln/>
        </p:spPr>
        <p:txBody>
          <a:bodyPr/>
          <a:lstStyle/>
          <a:p>
            <a:pPr eaLnBrk="1" hangingPunct="1"/>
            <a:endParaRPr lang="sv-SE"/>
          </a:p>
        </p:txBody>
      </p:sp>
    </p:spTree>
    <p:extLst>
      <p:ext uri="{BB962C8B-B14F-4D97-AF65-F5344CB8AC3E}">
        <p14:creationId xmlns:p14="http://schemas.microsoft.com/office/powerpoint/2010/main" val="2504294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
                <a:prstClr val="black"/>
              </a:buClr>
              <a:buSzTx/>
              <a:buFontTx/>
              <a:buNone/>
              <a:tabLst/>
              <a:defRPr/>
            </a:pPr>
            <a:fld id="{49468326-7939-41EF-A92D-07C98EBB21D1}"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
                  <a:prstClr val="black"/>
                </a:buClr>
                <a:buSzTx/>
                <a:buFontTx/>
                <a:buNone/>
                <a:tabLst/>
                <a:defRPr/>
              </a:pPr>
              <a:t>9</a:t>
            </a:fld>
            <a:endParaRPr kumimoji="0" lang="sv-SE" sz="1800" b="0" i="0" u="none" strike="noStrike" kern="0" cap="none" spc="0" normalizeH="0" baseline="0" noProof="0">
              <a:ln>
                <a:noFill/>
              </a:ln>
              <a:solidFill>
                <a:srgbClr val="000000"/>
              </a:solidFill>
              <a:effectLst/>
              <a:uLnTx/>
              <a:uFillTx/>
            </a:endParaRPr>
          </a:p>
        </p:txBody>
      </p:sp>
      <p:sp>
        <p:nvSpPr>
          <p:cNvPr id="1048579" name="Rectangle 2"/>
          <p:cNvSpPr>
            <a:spLocks noGrp="1" noRot="1" noChangeAspect="1" noChangeArrowheads="1" noTextEdit="1"/>
          </p:cNvSpPr>
          <p:nvPr>
            <p:ph type="sldImg"/>
          </p:nvPr>
        </p:nvSpPr>
        <p:spPr>
          <a:ln/>
        </p:spPr>
      </p:sp>
      <p:sp>
        <p:nvSpPr>
          <p:cNvPr id="1048580" name="Rectangle 3"/>
          <p:cNvSpPr>
            <a:spLocks noGrp="1" noChangeArrowheads="1"/>
          </p:cNvSpPr>
          <p:nvPr>
            <p:ph type="body" idx="1"/>
          </p:nvPr>
        </p:nvSpPr>
        <p:spPr>
          <a:noFill/>
          <a:ln/>
        </p:spPr>
        <p:txBody>
          <a:bodyPr/>
          <a:lstStyle/>
          <a:p>
            <a:pPr eaLnBrk="1" hangingPunct="1"/>
            <a:r>
              <a:rPr lang="sv-SE"/>
              <a:t>Vissa fallgropar finns dock, som kan vara bra att vara medveten om. Och vissa allmänna råd kan kanske ändå vara värda att förmedla</a:t>
            </a:r>
          </a:p>
        </p:txBody>
      </p:sp>
    </p:spTree>
    <p:extLst>
      <p:ext uri="{BB962C8B-B14F-4D97-AF65-F5344CB8AC3E}">
        <p14:creationId xmlns:p14="http://schemas.microsoft.com/office/powerpoint/2010/main" val="3092114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z="2800" baseline="0">
                <a:solidFill>
                  <a:srgbClr val="A647B9"/>
                </a:solidFill>
                <a:latin typeface="Comic Sans MS" pitchFamily="66" charset="0"/>
              </a:defRPr>
            </a:lvl1pPr>
          </a:lstStyle>
          <a:p>
            <a:r>
              <a:rPr lang="sv-SE" dirty="0"/>
              <a:t>Klicka här för att ändra format</a:t>
            </a:r>
          </a:p>
        </p:txBody>
      </p:sp>
      <p:sp>
        <p:nvSpPr>
          <p:cNvPr id="3" name="Platshållare för innehåll 2"/>
          <p:cNvSpPr>
            <a:spLocks noGrp="1"/>
          </p:cNvSpPr>
          <p:nvPr>
            <p:ph idx="1"/>
          </p:nvPr>
        </p:nvSpPr>
        <p:spPr/>
        <p:txBody>
          <a:bodyPr/>
          <a:lstStyle>
            <a:lvl1pPr>
              <a:defRPr sz="2400">
                <a:latin typeface="Comic Sans MS" pitchFamily="66" charset="0"/>
              </a:defRPr>
            </a:lvl1pPr>
            <a:lvl2pPr>
              <a:defRPr sz="2000">
                <a:latin typeface="Comic Sans MS" pitchFamily="66" charset="0"/>
              </a:defRPr>
            </a:lvl2pPr>
            <a:lvl3pPr>
              <a:defRPr sz="1800">
                <a:latin typeface="Comic Sans MS" pitchFamily="66" charset="0"/>
              </a:defRPr>
            </a:lvl3pPr>
            <a:lvl4pPr>
              <a:defRPr sz="1600">
                <a:latin typeface="Comic Sans MS" pitchFamily="66" charset="0"/>
              </a:defRPr>
            </a:lvl4pPr>
            <a:lvl5pPr>
              <a:defRPr sz="1600">
                <a:latin typeface="Comic Sans MS" pitchFamily="66"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pPr>
              <a:buClr>
                <a:srgbClr val="000000"/>
              </a:buClr>
              <a:defRPr/>
            </a:pPr>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pPr>
              <a:buClr>
                <a:srgbClr val="000000"/>
              </a:buClr>
              <a:defRPr/>
            </a:pPr>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u="none"/>
            </a:lvl1pPr>
          </a:lstStyle>
          <a:p>
            <a:pPr>
              <a:buClr>
                <a:srgbClr val="000000"/>
              </a:buClr>
              <a:defRPr/>
            </a:pPr>
            <a:fld id="{36B938AF-4113-4663-B38D-A9BD0940DFEB}" type="slidenum">
              <a:rPr lang="sv-SE" smtClean="0">
                <a:solidFill>
                  <a:srgbClr val="000000"/>
                </a:solidFill>
              </a:rPr>
              <a:pPr>
                <a:buClr>
                  <a:srgbClr val="000000"/>
                </a:buClr>
                <a:defRPr/>
              </a:pPr>
              <a:t>‹#›</a:t>
            </a:fld>
            <a:endParaRPr lang="sv-SE" dirty="0">
              <a:solidFill>
                <a:srgbClr val="000000"/>
              </a:solidFill>
            </a:endParaRPr>
          </a:p>
        </p:txBody>
      </p:sp>
    </p:spTree>
    <p:extLst>
      <p:ext uri="{BB962C8B-B14F-4D97-AF65-F5344CB8AC3E}">
        <p14:creationId xmlns:p14="http://schemas.microsoft.com/office/powerpoint/2010/main" val="3216790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8A7896C-A165-414E-8127-34061DD96C37}"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608817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1BED23-5F7C-4705-8CAD-441004B69651}"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712280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EFF07B-0394-47FD-A6FF-BC76E10E0F7C}"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481426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F25C0E-3B92-4892-8B44-22ACC6FFC1B2}"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721647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91300" y="190500"/>
            <a:ext cx="1943100" cy="58293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62000" y="190500"/>
            <a:ext cx="5676900" cy="58293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9E9E19-48EC-4D3F-B73C-7BFBED9B1F6D}"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338135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38200" y="190500"/>
            <a:ext cx="7696200" cy="1527175"/>
          </a:xfrm>
        </p:spPr>
        <p:txBody>
          <a:bodyPr/>
          <a:lstStyle>
            <a:lvl1pPr>
              <a:defRPr sz="3600">
                <a:latin typeface="Comic Sans MS" pitchFamily="66" charset="0"/>
              </a:defRPr>
            </a:lvl1pPr>
          </a:lstStyle>
          <a:p>
            <a:r>
              <a:rPr lang="sv-SE" dirty="0"/>
              <a:t>Klicka här för att ändra format</a:t>
            </a:r>
          </a:p>
        </p:txBody>
      </p:sp>
      <p:sp>
        <p:nvSpPr>
          <p:cNvPr id="3" name="Platshållare för text 2"/>
          <p:cNvSpPr>
            <a:spLocks noGrp="1"/>
          </p:cNvSpPr>
          <p:nvPr>
            <p:ph type="body" sz="half" idx="1"/>
          </p:nvPr>
        </p:nvSpPr>
        <p:spPr>
          <a:xfrm>
            <a:off x="762000" y="1905000"/>
            <a:ext cx="3810000" cy="4114800"/>
          </a:xfrm>
        </p:spPr>
        <p:txBody>
          <a:bodyPr/>
          <a:lstStyle>
            <a:lvl1pPr>
              <a:defRPr sz="2400">
                <a:latin typeface="Comic Sans MS" pitchFamily="66" charset="0"/>
              </a:defRPr>
            </a:lvl1pPr>
            <a:lvl2pPr>
              <a:defRPr sz="2000">
                <a:latin typeface="Comic Sans MS" pitchFamily="66" charset="0"/>
              </a:defRPr>
            </a:lvl2pPr>
            <a:lvl3pPr>
              <a:defRPr sz="1800">
                <a:latin typeface="Comic Sans MS" pitchFamily="66" charset="0"/>
              </a:defRPr>
            </a:lvl3pPr>
            <a:lvl4pPr>
              <a:defRPr sz="1600">
                <a:latin typeface="Comic Sans MS" pitchFamily="66" charset="0"/>
              </a:defRPr>
            </a:lvl4pPr>
            <a:lvl5pPr>
              <a:defRPr sz="1600">
                <a:latin typeface="Comic Sans MS" pitchFamily="66"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724400" y="1905000"/>
            <a:ext cx="3810000" cy="4114800"/>
          </a:xfrm>
        </p:spPr>
        <p:txBody>
          <a:bodyPr/>
          <a:lstStyle>
            <a:lvl1pPr>
              <a:defRPr sz="2400">
                <a:latin typeface="Comic Sans MS" pitchFamily="66" charset="0"/>
              </a:defRPr>
            </a:lvl1pPr>
            <a:lvl2pPr>
              <a:defRPr sz="2000">
                <a:latin typeface="Comic Sans MS" pitchFamily="66" charset="0"/>
              </a:defRPr>
            </a:lvl2pPr>
            <a:lvl3pPr>
              <a:defRPr sz="1800">
                <a:latin typeface="Comic Sans MS" pitchFamily="66" charset="0"/>
              </a:defRPr>
            </a:lvl3pPr>
            <a:lvl4pPr>
              <a:defRPr sz="1600">
                <a:latin typeface="Comic Sans MS" pitchFamily="66" charset="0"/>
              </a:defRPr>
            </a:lvl4pPr>
            <a:lvl5pPr>
              <a:defRPr sz="1600">
                <a:latin typeface="Comic Sans MS" pitchFamily="66"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3F50A3-1456-4F24-9C63-9D0850D62F2B}"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867785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Rubrik och fyra innehållsdelar">
    <p:spTree>
      <p:nvGrpSpPr>
        <p:cNvPr id="1" name=""/>
        <p:cNvGrpSpPr/>
        <p:nvPr/>
      </p:nvGrpSpPr>
      <p:grpSpPr>
        <a:xfrm>
          <a:off x="0" y="0"/>
          <a:ext cx="0" cy="0"/>
          <a:chOff x="0" y="0"/>
          <a:chExt cx="0" cy="0"/>
        </a:xfrm>
      </p:grpSpPr>
      <p:sp>
        <p:nvSpPr>
          <p:cNvPr id="2" name="Rubrik 1"/>
          <p:cNvSpPr>
            <a:spLocks noGrp="1"/>
          </p:cNvSpPr>
          <p:nvPr>
            <p:ph type="title" sz="quarter"/>
          </p:nvPr>
        </p:nvSpPr>
        <p:spPr>
          <a:xfrm>
            <a:off x="838200" y="190500"/>
            <a:ext cx="7696200" cy="1527175"/>
          </a:xfrm>
        </p:spPr>
        <p:txBody>
          <a:bodyPr/>
          <a:lstStyle/>
          <a:p>
            <a:r>
              <a:rPr lang="sv-SE"/>
              <a:t>Klicka här för att ändra format</a:t>
            </a:r>
          </a:p>
        </p:txBody>
      </p:sp>
      <p:sp>
        <p:nvSpPr>
          <p:cNvPr id="3" name="Platshållare för innehåll 2"/>
          <p:cNvSpPr>
            <a:spLocks noGrp="1"/>
          </p:cNvSpPr>
          <p:nvPr>
            <p:ph sz="quarter" idx="1"/>
          </p:nvPr>
        </p:nvSpPr>
        <p:spPr>
          <a:xfrm>
            <a:off x="762000" y="19050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4724400" y="19050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762000" y="40386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p:cNvSpPr>
            <a:spLocks noGrp="1"/>
          </p:cNvSpPr>
          <p:nvPr>
            <p:ph sz="quarter" idx="4"/>
          </p:nvPr>
        </p:nvSpPr>
        <p:spPr>
          <a:xfrm>
            <a:off x="4724400" y="40386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C0DF23B-E7CE-41B1-BB3F-F9BE8D98BDD1}"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78056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762000" y="190500"/>
            <a:ext cx="7772400" cy="5829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D83BF2F-865A-41E4-BB8C-0BFE087A6A93}"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971249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838200" y="190500"/>
            <a:ext cx="7696200" cy="1527175"/>
          </a:xfrm>
        </p:spPr>
        <p:txBody>
          <a:bodyPr/>
          <a:lstStyle/>
          <a:p>
            <a:r>
              <a:rPr lang="sv-SE"/>
              <a:t>Klicka här för att ändra format</a:t>
            </a:r>
          </a:p>
        </p:txBody>
      </p:sp>
      <p:sp>
        <p:nvSpPr>
          <p:cNvPr id="3" name="Platshållare för tabell 2"/>
          <p:cNvSpPr>
            <a:spLocks noGrp="1"/>
          </p:cNvSpPr>
          <p:nvPr>
            <p:ph type="tbl" idx="1"/>
          </p:nvPr>
        </p:nvSpPr>
        <p:spPr>
          <a:xfrm>
            <a:off x="762000" y="1905000"/>
            <a:ext cx="7772400" cy="4114800"/>
          </a:xfrm>
        </p:spPr>
        <p:txBody>
          <a:bodyPr/>
          <a:lstStyle/>
          <a:p>
            <a:pPr lvl="0"/>
            <a:endParaRPr lang="sv-SE" noProof="0"/>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33BF0F-DFA9-4993-A1D8-6E08E058D30B}"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840733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hart" preserve="1">
  <p:cSld name="Rubrik och diagram">
    <p:spTree>
      <p:nvGrpSpPr>
        <p:cNvPr id="1" name=""/>
        <p:cNvGrpSpPr/>
        <p:nvPr/>
      </p:nvGrpSpPr>
      <p:grpSpPr>
        <a:xfrm>
          <a:off x="0" y="0"/>
          <a:ext cx="0" cy="0"/>
          <a:chOff x="0" y="0"/>
          <a:chExt cx="0" cy="0"/>
        </a:xfrm>
      </p:grpSpPr>
      <p:sp>
        <p:nvSpPr>
          <p:cNvPr id="2" name="Rubrik 1"/>
          <p:cNvSpPr>
            <a:spLocks noGrp="1"/>
          </p:cNvSpPr>
          <p:nvPr>
            <p:ph type="title"/>
          </p:nvPr>
        </p:nvSpPr>
        <p:spPr>
          <a:xfrm>
            <a:off x="838200" y="190500"/>
            <a:ext cx="7696200" cy="1527175"/>
          </a:xfrm>
        </p:spPr>
        <p:txBody>
          <a:bodyPr/>
          <a:lstStyle/>
          <a:p>
            <a:r>
              <a:rPr lang="sv-SE"/>
              <a:t>Klicka här för att ändra format</a:t>
            </a:r>
          </a:p>
        </p:txBody>
      </p:sp>
      <p:sp>
        <p:nvSpPr>
          <p:cNvPr id="3" name="Platshållare för diagram 2"/>
          <p:cNvSpPr>
            <a:spLocks noGrp="1"/>
          </p:cNvSpPr>
          <p:nvPr>
            <p:ph type="chart" idx="1"/>
          </p:nvPr>
        </p:nvSpPr>
        <p:spPr>
          <a:xfrm>
            <a:off x="762000" y="1905000"/>
            <a:ext cx="7772400" cy="4114800"/>
          </a:xfrm>
        </p:spPr>
        <p:txBody>
          <a:bodyPr/>
          <a:lstStyle/>
          <a:p>
            <a:pPr lvl="0"/>
            <a:endParaRPr lang="sv-SE" noProof="0"/>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5D4DC1-E15F-4694-AC5F-500F37E7CDD1}"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49581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z="2800"/>
            </a:lvl1pPr>
          </a:lstStyle>
          <a:p>
            <a:r>
              <a:rPr lang="sv-SE" dirty="0"/>
              <a:t>Klicka här för att ändra format</a:t>
            </a:r>
          </a:p>
        </p:txBody>
      </p:sp>
      <p:sp>
        <p:nvSpPr>
          <p:cNvPr id="3" name="Platshållare för datum 3"/>
          <p:cNvSpPr>
            <a:spLocks noGrp="1"/>
          </p:cNvSpPr>
          <p:nvPr>
            <p:ph type="dt" sz="half" idx="10"/>
          </p:nvPr>
        </p:nvSpPr>
        <p:spPr/>
        <p:txBody>
          <a:bodyPr/>
          <a:lstStyle>
            <a:lvl1pPr>
              <a:defRPr/>
            </a:lvl1pPr>
          </a:lstStyle>
          <a:p>
            <a:pPr>
              <a:buClr>
                <a:srgbClr val="000000"/>
              </a:buClr>
              <a:defRPr/>
            </a:pPr>
            <a:endParaRPr lang="sv-SE">
              <a:solidFill>
                <a:srgbClr val="000000"/>
              </a:solidFill>
            </a:endParaRPr>
          </a:p>
        </p:txBody>
      </p:sp>
      <p:sp>
        <p:nvSpPr>
          <p:cNvPr id="4" name="Platshållare för sidfot 4"/>
          <p:cNvSpPr>
            <a:spLocks noGrp="1"/>
          </p:cNvSpPr>
          <p:nvPr>
            <p:ph type="ftr" sz="quarter" idx="11"/>
          </p:nvPr>
        </p:nvSpPr>
        <p:spPr/>
        <p:txBody>
          <a:bodyPr/>
          <a:lstStyle>
            <a:lvl1pPr>
              <a:defRPr/>
            </a:lvl1pPr>
          </a:lstStyle>
          <a:p>
            <a:pPr>
              <a:buClr>
                <a:srgbClr val="000000"/>
              </a:buClr>
              <a:defRPr/>
            </a:pPr>
            <a:endParaRPr lang="sv-SE">
              <a:solidFill>
                <a:srgbClr val="000000"/>
              </a:solidFill>
            </a:endParaRPr>
          </a:p>
        </p:txBody>
      </p:sp>
      <p:sp>
        <p:nvSpPr>
          <p:cNvPr id="5" name="Platshållare för bildnummer 5"/>
          <p:cNvSpPr>
            <a:spLocks noGrp="1"/>
          </p:cNvSpPr>
          <p:nvPr>
            <p:ph type="sldNum" sz="quarter" idx="12"/>
          </p:nvPr>
        </p:nvSpPr>
        <p:spPr/>
        <p:txBody>
          <a:bodyPr/>
          <a:lstStyle>
            <a:lvl1pPr>
              <a:defRPr/>
            </a:lvl1pPr>
          </a:lstStyle>
          <a:p>
            <a:pPr>
              <a:buClr>
                <a:srgbClr val="000000"/>
              </a:buClr>
              <a:defRPr/>
            </a:pPr>
            <a:fld id="{1FD5D81B-479B-4F0D-A49C-D461D948FF5E}" type="slidenum">
              <a:rPr lang="sv-SE">
                <a:solidFill>
                  <a:srgbClr val="000000"/>
                </a:solidFill>
              </a:rPr>
              <a:pPr>
                <a:buClr>
                  <a:srgbClr val="000000"/>
                </a:buClr>
                <a:defRPr/>
              </a:pPr>
              <a:t>‹#›</a:t>
            </a:fld>
            <a:endParaRPr lang="sv-SE">
              <a:solidFill>
                <a:srgbClr val="000000"/>
              </a:solidFill>
            </a:endParaRPr>
          </a:p>
        </p:txBody>
      </p:sp>
    </p:spTree>
    <p:extLst>
      <p:ext uri="{BB962C8B-B14F-4D97-AF65-F5344CB8AC3E}">
        <p14:creationId xmlns:p14="http://schemas.microsoft.com/office/powerpoint/2010/main" val="2831347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reserve="1">
  <p:cSld name="Rubrik, text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838200" y="190500"/>
            <a:ext cx="7696200" cy="1527175"/>
          </a:xfrm>
        </p:spPr>
        <p:txBody>
          <a:bodyPr/>
          <a:lstStyle/>
          <a:p>
            <a:r>
              <a:rPr lang="sv-SE"/>
              <a:t>Klicka här för att ändra format</a:t>
            </a:r>
          </a:p>
        </p:txBody>
      </p:sp>
      <p:sp>
        <p:nvSpPr>
          <p:cNvPr id="3" name="Platshållare för text 2"/>
          <p:cNvSpPr>
            <a:spLocks noGrp="1"/>
          </p:cNvSpPr>
          <p:nvPr>
            <p:ph type="body" sz="half" idx="1"/>
          </p:nvPr>
        </p:nvSpPr>
        <p:spPr>
          <a:xfrm>
            <a:off x="762000" y="19050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4724400" y="19050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4724400" y="40386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390C864-841C-49D5-8C24-FBEB55930888}"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495990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Rubrik, innehåll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838200" y="190500"/>
            <a:ext cx="7696200" cy="1527175"/>
          </a:xfrm>
        </p:spPr>
        <p:txBody>
          <a:bodyPr/>
          <a:lstStyle/>
          <a:p>
            <a:r>
              <a:rPr lang="sv-SE"/>
              <a:t>Klicka här för att ändra format</a:t>
            </a:r>
          </a:p>
        </p:txBody>
      </p:sp>
      <p:sp>
        <p:nvSpPr>
          <p:cNvPr id="3" name="Platshållare för innehåll 2"/>
          <p:cNvSpPr>
            <a:spLocks noGrp="1"/>
          </p:cNvSpPr>
          <p:nvPr>
            <p:ph sz="half" idx="1"/>
          </p:nvPr>
        </p:nvSpPr>
        <p:spPr>
          <a:xfrm>
            <a:off x="762000" y="19050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4724400" y="19050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4724400" y="40386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88FBB85-0545-4CAD-B2FC-7BF65D92E427}"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461904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2133600" y="1371600"/>
            <a:ext cx="6477000" cy="1752600"/>
          </a:xfrm>
        </p:spPr>
        <p:txBody>
          <a:bodyPr/>
          <a:lstStyle>
            <a:lvl1pPr>
              <a:defRPr sz="4000"/>
            </a:lvl1pPr>
          </a:lstStyle>
          <a:p>
            <a:r>
              <a:rPr lang="sv-SE" dirty="0"/>
              <a:t>Klicka här för att ändra format</a:t>
            </a:r>
          </a:p>
        </p:txBody>
      </p:sp>
      <p:sp>
        <p:nvSpPr>
          <p:cNvPr id="50179"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r>
              <a:rPr lang="sv-SE"/>
              <a:t>Klicka här för att ändra format på underrubrik i bakgrunden</a:t>
            </a:r>
          </a:p>
        </p:txBody>
      </p:sp>
      <p:sp>
        <p:nvSpPr>
          <p:cNvPr id="8" name="Rectangle 4"/>
          <p:cNvSpPr>
            <a:spLocks noGrp="1" noChangeArrowheads="1"/>
          </p:cNvSpPr>
          <p:nvPr>
            <p:ph type="dt" sz="half" idx="10"/>
          </p:nvPr>
        </p:nvSpPr>
        <p:spPr>
          <a:xfrm>
            <a:off x="7086600" y="6248400"/>
            <a:ext cx="1524000" cy="457200"/>
          </a:xfrm>
        </p:spPr>
        <p:txBody>
          <a:bodyPr/>
          <a:lstStyle>
            <a:lvl1pPr>
              <a:defRPr smtClean="0"/>
            </a:lvl1pPr>
          </a:lstStyle>
          <a:p>
            <a:pPr>
              <a:defRPr/>
            </a:pPr>
            <a:endParaRPr lang="sv-SE"/>
          </a:p>
        </p:txBody>
      </p:sp>
      <p:sp>
        <p:nvSpPr>
          <p:cNvPr id="9" name="Rectangle 5"/>
          <p:cNvSpPr>
            <a:spLocks noGrp="1" noChangeArrowheads="1"/>
          </p:cNvSpPr>
          <p:nvPr>
            <p:ph type="ftr" sz="quarter" idx="11"/>
          </p:nvPr>
        </p:nvSpPr>
        <p:spPr>
          <a:xfrm>
            <a:off x="3810000" y="6248400"/>
            <a:ext cx="2895600" cy="457200"/>
          </a:xfrm>
        </p:spPr>
        <p:txBody>
          <a:bodyPr/>
          <a:lstStyle>
            <a:lvl1pPr>
              <a:defRPr smtClean="0"/>
            </a:lvl1pPr>
          </a:lstStyle>
          <a:p>
            <a:pPr>
              <a:defRPr/>
            </a:pPr>
            <a:endParaRPr lang="sv-SE"/>
          </a:p>
        </p:txBody>
      </p:sp>
      <p:sp>
        <p:nvSpPr>
          <p:cNvPr id="10" name="Rectangle 6"/>
          <p:cNvSpPr>
            <a:spLocks noGrp="1" noChangeArrowheads="1"/>
          </p:cNvSpPr>
          <p:nvPr>
            <p:ph type="sldNum" sz="quarter" idx="12"/>
          </p:nvPr>
        </p:nvSpPr>
        <p:spPr>
          <a:xfrm>
            <a:off x="7924800" y="6248400"/>
            <a:ext cx="1219200" cy="457200"/>
          </a:xfrm>
        </p:spPr>
        <p:txBody>
          <a:bodyPr/>
          <a:lstStyle>
            <a:lvl1pPr>
              <a:defRPr smtClean="0"/>
            </a:lvl1pPr>
          </a:lstStyle>
          <a:p>
            <a:pPr>
              <a:defRPr/>
            </a:pPr>
            <a:fld id="{CACD4FFA-357E-458B-973C-D3C23CD7F950}" type="slidenum">
              <a:rPr lang="sv-SE"/>
              <a:pPr>
                <a:defRPr/>
              </a:pPr>
              <a:t>‹#›</a:t>
            </a:fld>
            <a:endParaRPr lang="sv-SE"/>
          </a:p>
        </p:txBody>
      </p:sp>
    </p:spTree>
    <p:extLst>
      <p:ext uri="{BB962C8B-B14F-4D97-AF65-F5344CB8AC3E}">
        <p14:creationId xmlns:p14="http://schemas.microsoft.com/office/powerpoint/2010/main" val="1354618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5134C33F-C31F-4267-A734-76A8561565B1}" type="slidenum">
              <a:rPr lang="sv-SE"/>
              <a:pPr>
                <a:defRPr/>
              </a:pPr>
              <a:t>‹#›</a:t>
            </a:fld>
            <a:endParaRPr lang="sv-SE"/>
          </a:p>
        </p:txBody>
      </p:sp>
    </p:spTree>
    <p:extLst>
      <p:ext uri="{BB962C8B-B14F-4D97-AF65-F5344CB8AC3E}">
        <p14:creationId xmlns:p14="http://schemas.microsoft.com/office/powerpoint/2010/main" val="1562957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2800" b="1" cap="all"/>
            </a:lvl1pPr>
          </a:lstStyle>
          <a:p>
            <a:r>
              <a:rPr lang="sv-SE" dirty="0"/>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1A157AE8-4ACF-4324-8FEC-659CC50A3420}" type="slidenum">
              <a:rPr lang="sv-SE"/>
              <a:pPr>
                <a:defRPr/>
              </a:pPr>
              <a:t>‹#›</a:t>
            </a:fld>
            <a:endParaRPr lang="sv-SE"/>
          </a:p>
        </p:txBody>
      </p:sp>
    </p:spTree>
    <p:extLst>
      <p:ext uri="{BB962C8B-B14F-4D97-AF65-F5344CB8AC3E}">
        <p14:creationId xmlns:p14="http://schemas.microsoft.com/office/powerpoint/2010/main" val="1196628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620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724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BD50BA35-D6C8-45E1-AA68-5AC5C1DF4917}" type="slidenum">
              <a:rPr lang="sv-SE"/>
              <a:pPr>
                <a:defRPr/>
              </a:pPr>
              <a:t>‹#›</a:t>
            </a:fld>
            <a:endParaRPr lang="sv-SE"/>
          </a:p>
        </p:txBody>
      </p:sp>
    </p:spTree>
    <p:extLst>
      <p:ext uri="{BB962C8B-B14F-4D97-AF65-F5344CB8AC3E}">
        <p14:creationId xmlns:p14="http://schemas.microsoft.com/office/powerpoint/2010/main" val="4235280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6E4CA06B-65EA-424D-AFE9-A48B0196D3AF}" type="slidenum">
              <a:rPr lang="sv-SE"/>
              <a:pPr>
                <a:defRPr/>
              </a:pPr>
              <a:t>‹#›</a:t>
            </a:fld>
            <a:endParaRPr lang="sv-SE"/>
          </a:p>
        </p:txBody>
      </p:sp>
    </p:spTree>
    <p:extLst>
      <p:ext uri="{BB962C8B-B14F-4D97-AF65-F5344CB8AC3E}">
        <p14:creationId xmlns:p14="http://schemas.microsoft.com/office/powerpoint/2010/main" val="33519818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DDD93FD1-E0A9-41AE-89BA-18A068E1A849}" type="slidenum">
              <a:rPr lang="sv-SE"/>
              <a:pPr>
                <a:defRPr/>
              </a:pPr>
              <a:t>‹#›</a:t>
            </a:fld>
            <a:endParaRPr lang="sv-SE"/>
          </a:p>
        </p:txBody>
      </p:sp>
    </p:spTree>
    <p:extLst>
      <p:ext uri="{BB962C8B-B14F-4D97-AF65-F5344CB8AC3E}">
        <p14:creationId xmlns:p14="http://schemas.microsoft.com/office/powerpoint/2010/main" val="3893448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68A7896C-A165-414E-8127-34061DD96C37}" type="slidenum">
              <a:rPr lang="sv-SE"/>
              <a:pPr>
                <a:defRPr/>
              </a:pPr>
              <a:t>‹#›</a:t>
            </a:fld>
            <a:endParaRPr lang="sv-SE"/>
          </a:p>
        </p:txBody>
      </p:sp>
    </p:spTree>
    <p:extLst>
      <p:ext uri="{BB962C8B-B14F-4D97-AF65-F5344CB8AC3E}">
        <p14:creationId xmlns:p14="http://schemas.microsoft.com/office/powerpoint/2010/main" val="2708347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AB1BED23-5F7C-4705-8CAD-441004B69651}" type="slidenum">
              <a:rPr lang="sv-SE"/>
              <a:pPr>
                <a:defRPr/>
              </a:pPr>
              <a:t>‹#›</a:t>
            </a:fld>
            <a:endParaRPr lang="sv-SE"/>
          </a:p>
        </p:txBody>
      </p:sp>
    </p:spTree>
    <p:extLst>
      <p:ext uri="{BB962C8B-B14F-4D97-AF65-F5344CB8AC3E}">
        <p14:creationId xmlns:p14="http://schemas.microsoft.com/office/powerpoint/2010/main" val="143086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1472" y="357166"/>
            <a:ext cx="7772400" cy="1143000"/>
          </a:xfrm>
        </p:spPr>
        <p:txBody>
          <a:bodyPr/>
          <a:lstStyle>
            <a:lvl1pPr>
              <a:defRPr>
                <a:solidFill>
                  <a:srgbClr val="CC0099"/>
                </a:solidFill>
              </a:defRPr>
            </a:lvl1pPr>
          </a:lstStyle>
          <a:p>
            <a:r>
              <a:rPr lang="sv-SE" dirty="0"/>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40101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1DEFF07B-0394-47FD-A6FF-BC76E10E0F7C}" type="slidenum">
              <a:rPr lang="sv-SE"/>
              <a:pPr>
                <a:defRPr/>
              </a:pPr>
              <a:t>‹#›</a:t>
            </a:fld>
            <a:endParaRPr lang="sv-SE"/>
          </a:p>
        </p:txBody>
      </p:sp>
    </p:spTree>
    <p:extLst>
      <p:ext uri="{BB962C8B-B14F-4D97-AF65-F5344CB8AC3E}">
        <p14:creationId xmlns:p14="http://schemas.microsoft.com/office/powerpoint/2010/main" val="1373574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8CF25C0E-3B92-4892-8B44-22ACC6FFC1B2}" type="slidenum">
              <a:rPr lang="sv-SE"/>
              <a:pPr>
                <a:defRPr/>
              </a:pPr>
              <a:t>‹#›</a:t>
            </a:fld>
            <a:endParaRPr lang="sv-SE"/>
          </a:p>
        </p:txBody>
      </p:sp>
    </p:spTree>
    <p:extLst>
      <p:ext uri="{BB962C8B-B14F-4D97-AF65-F5344CB8AC3E}">
        <p14:creationId xmlns:p14="http://schemas.microsoft.com/office/powerpoint/2010/main" val="2871147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91300" y="190500"/>
            <a:ext cx="1943100" cy="58293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62000" y="190500"/>
            <a:ext cx="5676900" cy="58293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AF9E9E19-48EC-4D3F-B73C-7BFBED9B1F6D}" type="slidenum">
              <a:rPr lang="sv-SE"/>
              <a:pPr>
                <a:defRPr/>
              </a:pPr>
              <a:t>‹#›</a:t>
            </a:fld>
            <a:endParaRPr lang="sv-SE"/>
          </a:p>
        </p:txBody>
      </p:sp>
    </p:spTree>
    <p:extLst>
      <p:ext uri="{BB962C8B-B14F-4D97-AF65-F5344CB8AC3E}">
        <p14:creationId xmlns:p14="http://schemas.microsoft.com/office/powerpoint/2010/main" val="4165259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38200" y="190500"/>
            <a:ext cx="7696200" cy="1527175"/>
          </a:xfrm>
        </p:spPr>
        <p:txBody>
          <a:bodyPr/>
          <a:lstStyle>
            <a:lvl1pPr>
              <a:defRPr sz="3600">
                <a:latin typeface="Comic Sans MS" pitchFamily="66" charset="0"/>
              </a:defRPr>
            </a:lvl1pPr>
          </a:lstStyle>
          <a:p>
            <a:r>
              <a:rPr lang="sv-SE" dirty="0"/>
              <a:t>Klicka här för att ändra format</a:t>
            </a:r>
          </a:p>
        </p:txBody>
      </p:sp>
      <p:sp>
        <p:nvSpPr>
          <p:cNvPr id="3" name="Platshållare för text 2"/>
          <p:cNvSpPr>
            <a:spLocks noGrp="1"/>
          </p:cNvSpPr>
          <p:nvPr>
            <p:ph type="body" sz="half" idx="1"/>
          </p:nvPr>
        </p:nvSpPr>
        <p:spPr>
          <a:xfrm>
            <a:off x="762000" y="1905000"/>
            <a:ext cx="3810000" cy="4114800"/>
          </a:xfrm>
        </p:spPr>
        <p:txBody>
          <a:bodyPr/>
          <a:lstStyle>
            <a:lvl1pPr>
              <a:defRPr sz="2400">
                <a:latin typeface="Comic Sans MS" pitchFamily="66" charset="0"/>
              </a:defRPr>
            </a:lvl1pPr>
            <a:lvl2pPr>
              <a:defRPr sz="2000">
                <a:latin typeface="Comic Sans MS" pitchFamily="66" charset="0"/>
              </a:defRPr>
            </a:lvl2pPr>
            <a:lvl3pPr>
              <a:defRPr sz="1800">
                <a:latin typeface="Comic Sans MS" pitchFamily="66" charset="0"/>
              </a:defRPr>
            </a:lvl3pPr>
            <a:lvl4pPr>
              <a:defRPr sz="1600">
                <a:latin typeface="Comic Sans MS" pitchFamily="66" charset="0"/>
              </a:defRPr>
            </a:lvl4pPr>
            <a:lvl5pPr>
              <a:defRPr sz="1600">
                <a:latin typeface="Comic Sans MS" pitchFamily="66"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724400" y="1905000"/>
            <a:ext cx="3810000" cy="4114800"/>
          </a:xfrm>
        </p:spPr>
        <p:txBody>
          <a:bodyPr/>
          <a:lstStyle>
            <a:lvl1pPr>
              <a:defRPr sz="2400">
                <a:latin typeface="Comic Sans MS" pitchFamily="66" charset="0"/>
              </a:defRPr>
            </a:lvl1pPr>
            <a:lvl2pPr>
              <a:defRPr sz="2000">
                <a:latin typeface="Comic Sans MS" pitchFamily="66" charset="0"/>
              </a:defRPr>
            </a:lvl2pPr>
            <a:lvl3pPr>
              <a:defRPr sz="1800">
                <a:latin typeface="Comic Sans MS" pitchFamily="66" charset="0"/>
              </a:defRPr>
            </a:lvl3pPr>
            <a:lvl4pPr>
              <a:defRPr sz="1600">
                <a:latin typeface="Comic Sans MS" pitchFamily="66" charset="0"/>
              </a:defRPr>
            </a:lvl4pPr>
            <a:lvl5pPr>
              <a:defRPr sz="1600">
                <a:latin typeface="Comic Sans MS" pitchFamily="66"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6F3F50A3-1456-4F24-9C63-9D0850D62F2B}" type="slidenum">
              <a:rPr lang="sv-SE"/>
              <a:pPr>
                <a:defRPr/>
              </a:pPr>
              <a:t>‹#›</a:t>
            </a:fld>
            <a:endParaRPr lang="sv-SE"/>
          </a:p>
        </p:txBody>
      </p:sp>
    </p:spTree>
    <p:extLst>
      <p:ext uri="{BB962C8B-B14F-4D97-AF65-F5344CB8AC3E}">
        <p14:creationId xmlns:p14="http://schemas.microsoft.com/office/powerpoint/2010/main" val="3350101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Rubrik och fyra innehållsdelar">
    <p:spTree>
      <p:nvGrpSpPr>
        <p:cNvPr id="1" name=""/>
        <p:cNvGrpSpPr/>
        <p:nvPr/>
      </p:nvGrpSpPr>
      <p:grpSpPr>
        <a:xfrm>
          <a:off x="0" y="0"/>
          <a:ext cx="0" cy="0"/>
          <a:chOff x="0" y="0"/>
          <a:chExt cx="0" cy="0"/>
        </a:xfrm>
      </p:grpSpPr>
      <p:sp>
        <p:nvSpPr>
          <p:cNvPr id="2" name="Rubrik 1"/>
          <p:cNvSpPr>
            <a:spLocks noGrp="1"/>
          </p:cNvSpPr>
          <p:nvPr>
            <p:ph type="title" sz="quarter"/>
          </p:nvPr>
        </p:nvSpPr>
        <p:spPr>
          <a:xfrm>
            <a:off x="838200" y="190500"/>
            <a:ext cx="7696200" cy="1527175"/>
          </a:xfrm>
        </p:spPr>
        <p:txBody>
          <a:bodyPr/>
          <a:lstStyle/>
          <a:p>
            <a:r>
              <a:rPr lang="sv-SE"/>
              <a:t>Klicka här för att ändra format</a:t>
            </a:r>
          </a:p>
        </p:txBody>
      </p:sp>
      <p:sp>
        <p:nvSpPr>
          <p:cNvPr id="3" name="Platshållare för innehåll 2"/>
          <p:cNvSpPr>
            <a:spLocks noGrp="1"/>
          </p:cNvSpPr>
          <p:nvPr>
            <p:ph sz="quarter" idx="1"/>
          </p:nvPr>
        </p:nvSpPr>
        <p:spPr>
          <a:xfrm>
            <a:off x="762000" y="19050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4724400" y="19050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762000" y="40386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p:cNvSpPr>
            <a:spLocks noGrp="1"/>
          </p:cNvSpPr>
          <p:nvPr>
            <p:ph sz="quarter" idx="4"/>
          </p:nvPr>
        </p:nvSpPr>
        <p:spPr>
          <a:xfrm>
            <a:off x="4724400" y="40386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8C0DF23B-E7CE-41B1-BB3F-F9BE8D98BDD1}" type="slidenum">
              <a:rPr lang="sv-SE"/>
              <a:pPr>
                <a:defRPr/>
              </a:pPr>
              <a:t>‹#›</a:t>
            </a:fld>
            <a:endParaRPr lang="sv-SE"/>
          </a:p>
        </p:txBody>
      </p:sp>
    </p:spTree>
    <p:extLst>
      <p:ext uri="{BB962C8B-B14F-4D97-AF65-F5344CB8AC3E}">
        <p14:creationId xmlns:p14="http://schemas.microsoft.com/office/powerpoint/2010/main" val="132751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762000" y="190500"/>
            <a:ext cx="7772400" cy="5829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AD83BF2F-865A-41E4-BB8C-0BFE087A6A93}" type="slidenum">
              <a:rPr lang="sv-SE"/>
              <a:pPr>
                <a:defRPr/>
              </a:pPr>
              <a:t>‹#›</a:t>
            </a:fld>
            <a:endParaRPr lang="sv-SE"/>
          </a:p>
        </p:txBody>
      </p:sp>
    </p:spTree>
    <p:extLst>
      <p:ext uri="{BB962C8B-B14F-4D97-AF65-F5344CB8AC3E}">
        <p14:creationId xmlns:p14="http://schemas.microsoft.com/office/powerpoint/2010/main" val="2150650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838200" y="190500"/>
            <a:ext cx="7696200" cy="1527175"/>
          </a:xfrm>
        </p:spPr>
        <p:txBody>
          <a:bodyPr/>
          <a:lstStyle/>
          <a:p>
            <a:r>
              <a:rPr lang="sv-SE"/>
              <a:t>Klicka här för att ändra format</a:t>
            </a:r>
          </a:p>
        </p:txBody>
      </p:sp>
      <p:sp>
        <p:nvSpPr>
          <p:cNvPr id="3" name="Platshållare för tabell 2"/>
          <p:cNvSpPr>
            <a:spLocks noGrp="1"/>
          </p:cNvSpPr>
          <p:nvPr>
            <p:ph type="tbl" idx="1"/>
          </p:nvPr>
        </p:nvSpPr>
        <p:spPr>
          <a:xfrm>
            <a:off x="762000" y="1905000"/>
            <a:ext cx="7772400" cy="4114800"/>
          </a:xfrm>
        </p:spPr>
        <p:txBody>
          <a:bodyPr/>
          <a:lstStyle/>
          <a:p>
            <a:pPr lvl="0"/>
            <a:endParaRPr lang="sv-SE" noProof="0"/>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6033BF0F-DFA9-4993-A1D8-6E08E058D30B}" type="slidenum">
              <a:rPr lang="sv-SE"/>
              <a:pPr>
                <a:defRPr/>
              </a:pPr>
              <a:t>‹#›</a:t>
            </a:fld>
            <a:endParaRPr lang="sv-SE"/>
          </a:p>
        </p:txBody>
      </p:sp>
    </p:spTree>
    <p:extLst>
      <p:ext uri="{BB962C8B-B14F-4D97-AF65-F5344CB8AC3E}">
        <p14:creationId xmlns:p14="http://schemas.microsoft.com/office/powerpoint/2010/main" val="23489880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reserve="1">
  <p:cSld name="Rubrik och diagram">
    <p:spTree>
      <p:nvGrpSpPr>
        <p:cNvPr id="1" name=""/>
        <p:cNvGrpSpPr/>
        <p:nvPr/>
      </p:nvGrpSpPr>
      <p:grpSpPr>
        <a:xfrm>
          <a:off x="0" y="0"/>
          <a:ext cx="0" cy="0"/>
          <a:chOff x="0" y="0"/>
          <a:chExt cx="0" cy="0"/>
        </a:xfrm>
      </p:grpSpPr>
      <p:sp>
        <p:nvSpPr>
          <p:cNvPr id="2" name="Rubrik 1"/>
          <p:cNvSpPr>
            <a:spLocks noGrp="1"/>
          </p:cNvSpPr>
          <p:nvPr>
            <p:ph type="title"/>
          </p:nvPr>
        </p:nvSpPr>
        <p:spPr>
          <a:xfrm>
            <a:off x="838200" y="190500"/>
            <a:ext cx="7696200" cy="1527175"/>
          </a:xfrm>
        </p:spPr>
        <p:txBody>
          <a:bodyPr/>
          <a:lstStyle/>
          <a:p>
            <a:r>
              <a:rPr lang="sv-SE"/>
              <a:t>Klicka här för att ändra format</a:t>
            </a:r>
          </a:p>
        </p:txBody>
      </p:sp>
      <p:sp>
        <p:nvSpPr>
          <p:cNvPr id="3" name="Platshållare för diagram 2"/>
          <p:cNvSpPr>
            <a:spLocks noGrp="1"/>
          </p:cNvSpPr>
          <p:nvPr>
            <p:ph type="chart" idx="1"/>
          </p:nvPr>
        </p:nvSpPr>
        <p:spPr>
          <a:xfrm>
            <a:off x="762000" y="1905000"/>
            <a:ext cx="7772400" cy="4114800"/>
          </a:xfrm>
        </p:spPr>
        <p:txBody>
          <a:bodyPr/>
          <a:lstStyle/>
          <a:p>
            <a:pPr lvl="0"/>
            <a:endParaRPr lang="sv-SE" noProof="0"/>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FE5D4DC1-E15F-4694-AC5F-500F37E7CDD1}" type="slidenum">
              <a:rPr lang="sv-SE"/>
              <a:pPr>
                <a:defRPr/>
              </a:pPr>
              <a:t>‹#›</a:t>
            </a:fld>
            <a:endParaRPr lang="sv-SE"/>
          </a:p>
        </p:txBody>
      </p:sp>
    </p:spTree>
    <p:extLst>
      <p:ext uri="{BB962C8B-B14F-4D97-AF65-F5344CB8AC3E}">
        <p14:creationId xmlns:p14="http://schemas.microsoft.com/office/powerpoint/2010/main" val="2287426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Rubrik, text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838200" y="190500"/>
            <a:ext cx="7696200" cy="1527175"/>
          </a:xfrm>
        </p:spPr>
        <p:txBody>
          <a:bodyPr/>
          <a:lstStyle/>
          <a:p>
            <a:r>
              <a:rPr lang="sv-SE"/>
              <a:t>Klicka här för att ändra format</a:t>
            </a:r>
          </a:p>
        </p:txBody>
      </p:sp>
      <p:sp>
        <p:nvSpPr>
          <p:cNvPr id="3" name="Platshållare för text 2"/>
          <p:cNvSpPr>
            <a:spLocks noGrp="1"/>
          </p:cNvSpPr>
          <p:nvPr>
            <p:ph type="body" sz="half" idx="1"/>
          </p:nvPr>
        </p:nvSpPr>
        <p:spPr>
          <a:xfrm>
            <a:off x="762000" y="19050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4724400" y="19050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4724400" y="40386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ectangle 4"/>
          <p:cNvSpPr>
            <a:spLocks noGrp="1" noChangeArrowheads="1"/>
          </p:cNvSpPr>
          <p:nvPr>
            <p:ph type="dt" sz="half" idx="10"/>
          </p:nvPr>
        </p:nvSpPr>
        <p:spPr>
          <a:ln/>
        </p:spPr>
        <p:txBody>
          <a:bodyPr/>
          <a:lstStyle>
            <a:lvl1pPr>
              <a:defRPr/>
            </a:lvl1pPr>
          </a:lstStyle>
          <a:p>
            <a:pPr>
              <a:defRPr/>
            </a:pPr>
            <a:endParaRPr lang="sv-SE"/>
          </a:p>
        </p:txBody>
      </p:sp>
      <p:sp>
        <p:nvSpPr>
          <p:cNvPr id="7" name="Rectangle 5"/>
          <p:cNvSpPr>
            <a:spLocks noGrp="1" noChangeArrowheads="1"/>
          </p:cNvSpPr>
          <p:nvPr>
            <p:ph type="ftr" sz="quarter" idx="11"/>
          </p:nvPr>
        </p:nvSpPr>
        <p:spPr>
          <a:ln/>
        </p:spPr>
        <p:txBody>
          <a:bodyPr/>
          <a:lstStyle>
            <a:lvl1pPr>
              <a:defRPr/>
            </a:lvl1pPr>
          </a:lstStyle>
          <a:p>
            <a:pPr>
              <a:defRPr/>
            </a:pPr>
            <a:endParaRPr lang="sv-SE"/>
          </a:p>
        </p:txBody>
      </p:sp>
      <p:sp>
        <p:nvSpPr>
          <p:cNvPr id="8" name="Rectangle 6"/>
          <p:cNvSpPr>
            <a:spLocks noGrp="1" noChangeArrowheads="1"/>
          </p:cNvSpPr>
          <p:nvPr>
            <p:ph type="sldNum" sz="quarter" idx="12"/>
          </p:nvPr>
        </p:nvSpPr>
        <p:spPr>
          <a:ln/>
        </p:spPr>
        <p:txBody>
          <a:bodyPr/>
          <a:lstStyle>
            <a:lvl1pPr>
              <a:defRPr/>
            </a:lvl1pPr>
          </a:lstStyle>
          <a:p>
            <a:pPr>
              <a:defRPr/>
            </a:pPr>
            <a:fld id="{9390C864-841C-49D5-8C24-FBEB55930888}" type="slidenum">
              <a:rPr lang="sv-SE"/>
              <a:pPr>
                <a:defRPr/>
              </a:pPr>
              <a:t>‹#›</a:t>
            </a:fld>
            <a:endParaRPr lang="sv-SE"/>
          </a:p>
        </p:txBody>
      </p:sp>
    </p:spTree>
    <p:extLst>
      <p:ext uri="{BB962C8B-B14F-4D97-AF65-F5344CB8AC3E}">
        <p14:creationId xmlns:p14="http://schemas.microsoft.com/office/powerpoint/2010/main" val="2867576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Rubrik, innehåll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838200" y="190500"/>
            <a:ext cx="7696200" cy="1527175"/>
          </a:xfrm>
        </p:spPr>
        <p:txBody>
          <a:bodyPr/>
          <a:lstStyle/>
          <a:p>
            <a:r>
              <a:rPr lang="sv-SE"/>
              <a:t>Klicka här för att ändra format</a:t>
            </a:r>
          </a:p>
        </p:txBody>
      </p:sp>
      <p:sp>
        <p:nvSpPr>
          <p:cNvPr id="3" name="Platshållare för innehåll 2"/>
          <p:cNvSpPr>
            <a:spLocks noGrp="1"/>
          </p:cNvSpPr>
          <p:nvPr>
            <p:ph sz="half" idx="1"/>
          </p:nvPr>
        </p:nvSpPr>
        <p:spPr>
          <a:xfrm>
            <a:off x="762000" y="19050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4724400" y="19050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4724400" y="4038600"/>
            <a:ext cx="3810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ectangle 4"/>
          <p:cNvSpPr>
            <a:spLocks noGrp="1" noChangeArrowheads="1"/>
          </p:cNvSpPr>
          <p:nvPr>
            <p:ph type="dt" sz="half" idx="10"/>
          </p:nvPr>
        </p:nvSpPr>
        <p:spPr>
          <a:ln/>
        </p:spPr>
        <p:txBody>
          <a:bodyPr/>
          <a:lstStyle>
            <a:lvl1pPr>
              <a:defRPr/>
            </a:lvl1pPr>
          </a:lstStyle>
          <a:p>
            <a:pPr>
              <a:defRPr/>
            </a:pPr>
            <a:endParaRPr lang="sv-SE"/>
          </a:p>
        </p:txBody>
      </p:sp>
      <p:sp>
        <p:nvSpPr>
          <p:cNvPr id="7" name="Rectangle 5"/>
          <p:cNvSpPr>
            <a:spLocks noGrp="1" noChangeArrowheads="1"/>
          </p:cNvSpPr>
          <p:nvPr>
            <p:ph type="ftr" sz="quarter" idx="11"/>
          </p:nvPr>
        </p:nvSpPr>
        <p:spPr>
          <a:ln/>
        </p:spPr>
        <p:txBody>
          <a:bodyPr/>
          <a:lstStyle>
            <a:lvl1pPr>
              <a:defRPr/>
            </a:lvl1pPr>
          </a:lstStyle>
          <a:p>
            <a:pPr>
              <a:defRPr/>
            </a:pPr>
            <a:endParaRPr lang="sv-SE"/>
          </a:p>
        </p:txBody>
      </p:sp>
      <p:sp>
        <p:nvSpPr>
          <p:cNvPr id="8" name="Rectangle 6"/>
          <p:cNvSpPr>
            <a:spLocks noGrp="1" noChangeArrowheads="1"/>
          </p:cNvSpPr>
          <p:nvPr>
            <p:ph type="sldNum" sz="quarter" idx="12"/>
          </p:nvPr>
        </p:nvSpPr>
        <p:spPr>
          <a:ln/>
        </p:spPr>
        <p:txBody>
          <a:bodyPr/>
          <a:lstStyle>
            <a:lvl1pPr>
              <a:defRPr/>
            </a:lvl1pPr>
          </a:lstStyle>
          <a:p>
            <a:pPr>
              <a:defRPr/>
            </a:pPr>
            <a:fld id="{788FBB85-0545-4CAD-B2FC-7BF65D92E427}" type="slidenum">
              <a:rPr lang="sv-SE"/>
              <a:pPr>
                <a:defRPr/>
              </a:pPr>
              <a:t>‹#›</a:t>
            </a:fld>
            <a:endParaRPr lang="sv-SE"/>
          </a:p>
        </p:txBody>
      </p:sp>
    </p:spTree>
    <p:extLst>
      <p:ext uri="{BB962C8B-B14F-4D97-AF65-F5344CB8AC3E}">
        <p14:creationId xmlns:p14="http://schemas.microsoft.com/office/powerpoint/2010/main" val="244086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2133600" y="1371600"/>
            <a:ext cx="6477000" cy="1752600"/>
          </a:xfrm>
        </p:spPr>
        <p:txBody>
          <a:bodyPr/>
          <a:lstStyle>
            <a:lvl1pPr>
              <a:defRPr sz="4000"/>
            </a:lvl1pPr>
          </a:lstStyle>
          <a:p>
            <a:r>
              <a:rPr lang="sv-SE" dirty="0"/>
              <a:t>Klicka här för att ändra format</a:t>
            </a:r>
          </a:p>
        </p:txBody>
      </p:sp>
      <p:sp>
        <p:nvSpPr>
          <p:cNvPr id="50179"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r>
              <a:rPr lang="sv-SE"/>
              <a:t>Klicka här för att ändra format på underrubrik i bakgrunden</a:t>
            </a:r>
          </a:p>
        </p:txBody>
      </p:sp>
      <p:sp>
        <p:nvSpPr>
          <p:cNvPr id="8" name="Rectangle 4"/>
          <p:cNvSpPr>
            <a:spLocks noGrp="1" noChangeArrowheads="1"/>
          </p:cNvSpPr>
          <p:nvPr>
            <p:ph type="dt" sz="half" idx="10"/>
          </p:nvPr>
        </p:nvSpPr>
        <p:spPr>
          <a:xfrm>
            <a:off x="7086600" y="6248400"/>
            <a:ext cx="1524000" cy="457200"/>
          </a:xfrm>
        </p:spPr>
        <p:txBody>
          <a:bodyPr/>
          <a:lstStyle>
            <a:lvl1pPr>
              <a:defRPr smtClean="0"/>
            </a:lvl1pPr>
          </a:lstStyle>
          <a:p>
            <a:pPr>
              <a:defRPr/>
            </a:pPr>
            <a:endParaRPr lang="sv-SE">
              <a:solidFill>
                <a:srgbClr val="000000"/>
              </a:solidFill>
            </a:endParaRPr>
          </a:p>
        </p:txBody>
      </p:sp>
      <p:sp>
        <p:nvSpPr>
          <p:cNvPr id="9" name="Rectangle 5"/>
          <p:cNvSpPr>
            <a:spLocks noGrp="1" noChangeArrowheads="1"/>
          </p:cNvSpPr>
          <p:nvPr>
            <p:ph type="ftr" sz="quarter" idx="11"/>
          </p:nvPr>
        </p:nvSpPr>
        <p:spPr>
          <a:xfrm>
            <a:off x="3810000" y="6248400"/>
            <a:ext cx="2895600" cy="457200"/>
          </a:xfrm>
        </p:spPr>
        <p:txBody>
          <a:bodyPr/>
          <a:lstStyle>
            <a:lvl1pPr>
              <a:defRPr smtClean="0"/>
            </a:lvl1pPr>
          </a:lstStyle>
          <a:p>
            <a:pPr>
              <a:defRPr/>
            </a:pPr>
            <a:endParaRPr lang="sv-SE">
              <a:solidFill>
                <a:srgbClr val="000000"/>
              </a:solidFill>
            </a:endParaRPr>
          </a:p>
        </p:txBody>
      </p:sp>
      <p:sp>
        <p:nvSpPr>
          <p:cNvPr id="10" name="Rectangle 6"/>
          <p:cNvSpPr>
            <a:spLocks noGrp="1" noChangeArrowheads="1"/>
          </p:cNvSpPr>
          <p:nvPr>
            <p:ph type="sldNum" sz="quarter" idx="12"/>
          </p:nvPr>
        </p:nvSpPr>
        <p:spPr>
          <a:xfrm>
            <a:off x="7924800" y="6248400"/>
            <a:ext cx="1219200" cy="457200"/>
          </a:xfrm>
        </p:spPr>
        <p:txBody>
          <a:bodyPr/>
          <a:lstStyle>
            <a:lvl1pPr>
              <a:defRPr smtClean="0"/>
            </a:lvl1pPr>
          </a:lstStyle>
          <a:p>
            <a:pPr>
              <a:defRPr/>
            </a:pPr>
            <a:fld id="{CACD4FFA-357E-458B-973C-D3C23CD7F950}"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5439540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620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724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lgn="r">
              <a:buClr>
                <a:srgbClr val="FFFFFF"/>
              </a:buClr>
              <a:defRPr/>
            </a:pPr>
            <a:endParaRPr lang="sv-SE" sz="1000">
              <a:solidFill>
                <a:srgbClr val="000000"/>
              </a:solidFill>
              <a:latin typeface="Arial" charset="0"/>
            </a:endParaRPr>
          </a:p>
        </p:txBody>
      </p:sp>
      <p:sp>
        <p:nvSpPr>
          <p:cNvPr id="6" name="Rectangle 5"/>
          <p:cNvSpPr>
            <a:spLocks noGrp="1" noChangeArrowheads="1"/>
          </p:cNvSpPr>
          <p:nvPr>
            <p:ph type="ftr" sz="quarter" idx="11"/>
          </p:nvPr>
        </p:nvSpPr>
        <p:spPr>
          <a:ln/>
        </p:spPr>
        <p:txBody>
          <a:bodyPr/>
          <a:lstStyle>
            <a:lvl1pPr>
              <a:defRPr/>
            </a:lvl1pPr>
          </a:lstStyle>
          <a:p>
            <a:pPr>
              <a:buClr>
                <a:srgbClr val="FFFFFF"/>
              </a:buClr>
              <a:defRPr/>
            </a:pPr>
            <a:endParaRPr lang="sv-SE" sz="1000">
              <a:solidFill>
                <a:srgbClr val="000000"/>
              </a:solidFill>
              <a:latin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algn="l">
              <a:buClr>
                <a:srgbClr val="FFFFFF"/>
              </a:buClr>
              <a:defRPr/>
            </a:pPr>
            <a:fld id="{BD50BA35-D6C8-45E1-AA68-5AC5C1DF4917}" type="slidenum">
              <a:rPr lang="sv-SE">
                <a:solidFill>
                  <a:srgbClr val="000000"/>
                </a:solidFill>
                <a:latin typeface="Arial" charset="0"/>
              </a:rPr>
              <a:pPr algn="l">
                <a:buClr>
                  <a:srgbClr val="FFFFFF"/>
                </a:buClr>
                <a:defRPr/>
              </a:pPr>
              <a:t>‹#›</a:t>
            </a:fld>
            <a:endParaRPr lang="sv-SE">
              <a:solidFill>
                <a:srgbClr val="000000"/>
              </a:solidFill>
              <a:latin typeface="Arial" charset="0"/>
            </a:endParaRPr>
          </a:p>
        </p:txBody>
      </p:sp>
    </p:spTree>
    <p:extLst>
      <p:ext uri="{BB962C8B-B14F-4D97-AF65-F5344CB8AC3E}">
        <p14:creationId xmlns:p14="http://schemas.microsoft.com/office/powerpoint/2010/main" val="2860426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2133600" y="1371600"/>
            <a:ext cx="6477000" cy="1752600"/>
          </a:xfrm>
        </p:spPr>
        <p:txBody>
          <a:bodyPr/>
          <a:lstStyle>
            <a:lvl1pPr>
              <a:defRPr sz="4000"/>
            </a:lvl1pPr>
          </a:lstStyle>
          <a:p>
            <a:r>
              <a:rPr lang="sv-SE" dirty="0"/>
              <a:t>Klicka här för att ändra format</a:t>
            </a:r>
          </a:p>
        </p:txBody>
      </p:sp>
      <p:sp>
        <p:nvSpPr>
          <p:cNvPr id="50179"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r>
              <a:rPr lang="sv-SE"/>
              <a:t>Klicka här för att ändra format på underrubrik i bakgrunden</a:t>
            </a:r>
          </a:p>
        </p:txBody>
      </p:sp>
      <p:sp>
        <p:nvSpPr>
          <p:cNvPr id="8" name="Rectangle 4"/>
          <p:cNvSpPr>
            <a:spLocks noGrp="1" noChangeArrowheads="1"/>
          </p:cNvSpPr>
          <p:nvPr>
            <p:ph type="dt" sz="half" idx="10"/>
          </p:nvPr>
        </p:nvSpPr>
        <p:spPr>
          <a:xfrm>
            <a:off x="7086600" y="6248400"/>
            <a:ext cx="1524000" cy="457200"/>
          </a:xfrm>
        </p:spPr>
        <p:txBody>
          <a:bodyPr/>
          <a:lstStyle>
            <a:lvl1pPr>
              <a:defRPr smtClean="0"/>
            </a:lvl1pPr>
          </a:lstStyle>
          <a:p>
            <a:pPr>
              <a:buClr>
                <a:srgbClr val="FFFFFF"/>
              </a:buClr>
              <a:defRPr/>
            </a:pPr>
            <a:endParaRPr lang="sv-SE">
              <a:solidFill>
                <a:srgbClr val="CCFFFF"/>
              </a:solidFill>
            </a:endParaRPr>
          </a:p>
        </p:txBody>
      </p:sp>
      <p:sp>
        <p:nvSpPr>
          <p:cNvPr id="9" name="Rectangle 5"/>
          <p:cNvSpPr>
            <a:spLocks noGrp="1" noChangeArrowheads="1"/>
          </p:cNvSpPr>
          <p:nvPr>
            <p:ph type="ftr" sz="quarter" idx="11"/>
          </p:nvPr>
        </p:nvSpPr>
        <p:spPr>
          <a:xfrm>
            <a:off x="3810000" y="6248400"/>
            <a:ext cx="2895600" cy="457200"/>
          </a:xfrm>
        </p:spPr>
        <p:txBody>
          <a:bodyPr/>
          <a:lstStyle>
            <a:lvl1pPr>
              <a:defRPr smtClean="0"/>
            </a:lvl1pPr>
          </a:lstStyle>
          <a:p>
            <a:pPr>
              <a:buClr>
                <a:srgbClr val="FFFFFF"/>
              </a:buClr>
              <a:defRPr/>
            </a:pPr>
            <a:endParaRPr lang="sv-SE">
              <a:solidFill>
                <a:srgbClr val="CCFFFF"/>
              </a:solidFill>
            </a:endParaRPr>
          </a:p>
        </p:txBody>
      </p:sp>
      <p:sp>
        <p:nvSpPr>
          <p:cNvPr id="10" name="Rectangle 6"/>
          <p:cNvSpPr>
            <a:spLocks noGrp="1" noChangeArrowheads="1"/>
          </p:cNvSpPr>
          <p:nvPr>
            <p:ph type="sldNum" sz="quarter" idx="12"/>
          </p:nvPr>
        </p:nvSpPr>
        <p:spPr>
          <a:xfrm>
            <a:off x="7924800" y="6248400"/>
            <a:ext cx="1219200" cy="457200"/>
          </a:xfrm>
        </p:spPr>
        <p:txBody>
          <a:bodyPr/>
          <a:lstStyle>
            <a:lvl1pPr>
              <a:defRPr smtClean="0"/>
            </a:lvl1pPr>
          </a:lstStyle>
          <a:p>
            <a:pPr>
              <a:buClr>
                <a:srgbClr val="FFFFFF"/>
              </a:buClr>
              <a:defRPr/>
            </a:pPr>
            <a:fld id="{CACD4FFA-357E-458B-973C-D3C23CD7F950}" type="slidenum">
              <a:rPr lang="sv-SE">
                <a:solidFill>
                  <a:srgbClr val="CCFFFF"/>
                </a:solidFill>
              </a:rPr>
              <a:pPr>
                <a:buClr>
                  <a:srgbClr val="FFFFFF"/>
                </a:buClr>
                <a:defRPr/>
              </a:pPr>
              <a:t>‹#›</a:t>
            </a:fld>
            <a:endParaRPr lang="sv-SE">
              <a:solidFill>
                <a:srgbClr val="CCFFFF"/>
              </a:solidFill>
            </a:endParaRPr>
          </a:p>
        </p:txBody>
      </p:sp>
    </p:spTree>
    <p:extLst>
      <p:ext uri="{BB962C8B-B14F-4D97-AF65-F5344CB8AC3E}">
        <p14:creationId xmlns:p14="http://schemas.microsoft.com/office/powerpoint/2010/main" val="1869239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38200" y="190500"/>
            <a:ext cx="7696200" cy="1527175"/>
          </a:xfrm>
        </p:spPr>
        <p:txBody>
          <a:bodyPr/>
          <a:lstStyle>
            <a:lvl1pPr>
              <a:defRPr sz="3600">
                <a:latin typeface="Comic Sans MS" pitchFamily="66" charset="0"/>
              </a:defRPr>
            </a:lvl1pPr>
          </a:lstStyle>
          <a:p>
            <a:r>
              <a:rPr lang="sv-SE" dirty="0"/>
              <a:t>Klicka här för att ändra format</a:t>
            </a:r>
          </a:p>
        </p:txBody>
      </p:sp>
      <p:sp>
        <p:nvSpPr>
          <p:cNvPr id="3" name="Platshållare för text 2"/>
          <p:cNvSpPr>
            <a:spLocks noGrp="1"/>
          </p:cNvSpPr>
          <p:nvPr>
            <p:ph type="body" sz="half" idx="1"/>
          </p:nvPr>
        </p:nvSpPr>
        <p:spPr>
          <a:xfrm>
            <a:off x="762000" y="1905000"/>
            <a:ext cx="3810000" cy="4114800"/>
          </a:xfrm>
        </p:spPr>
        <p:txBody>
          <a:bodyPr/>
          <a:lstStyle>
            <a:lvl1pPr>
              <a:defRPr sz="2400">
                <a:latin typeface="Comic Sans MS" pitchFamily="66" charset="0"/>
              </a:defRPr>
            </a:lvl1pPr>
            <a:lvl2pPr>
              <a:defRPr sz="2000">
                <a:latin typeface="Comic Sans MS" pitchFamily="66" charset="0"/>
              </a:defRPr>
            </a:lvl2pPr>
            <a:lvl3pPr>
              <a:defRPr sz="1800">
                <a:latin typeface="Comic Sans MS" pitchFamily="66" charset="0"/>
              </a:defRPr>
            </a:lvl3pPr>
            <a:lvl4pPr>
              <a:defRPr sz="1600">
                <a:latin typeface="Comic Sans MS" pitchFamily="66" charset="0"/>
              </a:defRPr>
            </a:lvl4pPr>
            <a:lvl5pPr>
              <a:defRPr sz="1600">
                <a:latin typeface="Comic Sans MS" pitchFamily="66"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724400" y="1905000"/>
            <a:ext cx="3810000" cy="4114800"/>
          </a:xfrm>
        </p:spPr>
        <p:txBody>
          <a:bodyPr/>
          <a:lstStyle>
            <a:lvl1pPr>
              <a:defRPr sz="2400">
                <a:latin typeface="Comic Sans MS" pitchFamily="66" charset="0"/>
              </a:defRPr>
            </a:lvl1pPr>
            <a:lvl2pPr>
              <a:defRPr sz="2000">
                <a:latin typeface="Comic Sans MS" pitchFamily="66" charset="0"/>
              </a:defRPr>
            </a:lvl2pPr>
            <a:lvl3pPr>
              <a:defRPr sz="1800">
                <a:latin typeface="Comic Sans MS" pitchFamily="66" charset="0"/>
              </a:defRPr>
            </a:lvl3pPr>
            <a:lvl4pPr>
              <a:defRPr sz="1600">
                <a:latin typeface="Comic Sans MS" pitchFamily="66" charset="0"/>
              </a:defRPr>
            </a:lvl4pPr>
            <a:lvl5pPr>
              <a:defRPr sz="1600">
                <a:latin typeface="Comic Sans MS" pitchFamily="66"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ctangle 4"/>
          <p:cNvSpPr>
            <a:spLocks noGrp="1" noChangeArrowheads="1"/>
          </p:cNvSpPr>
          <p:nvPr>
            <p:ph type="dt" sz="half" idx="10"/>
          </p:nvPr>
        </p:nvSpPr>
        <p:spPr>
          <a:ln/>
        </p:spPr>
        <p:txBody>
          <a:bodyPr/>
          <a:lstStyle>
            <a:lvl1pPr>
              <a:defRPr/>
            </a:lvl1pPr>
          </a:lstStyle>
          <a:p>
            <a:pPr>
              <a:buClr>
                <a:srgbClr val="FFFFFF"/>
              </a:buClr>
              <a:defRPr/>
            </a:pPr>
            <a:endParaRPr lang="sv-SE">
              <a:solidFill>
                <a:srgbClr val="CCFFFF"/>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FFFFFF"/>
              </a:buClr>
              <a:defRPr/>
            </a:pPr>
            <a:endParaRPr lang="sv-SE">
              <a:solidFill>
                <a:srgbClr val="CCFFFF"/>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FFFFFF"/>
              </a:buClr>
              <a:defRPr/>
            </a:pPr>
            <a:fld id="{6F3F50A3-1456-4F24-9C63-9D0850D62F2B}" type="slidenum">
              <a:rPr lang="sv-SE">
                <a:solidFill>
                  <a:srgbClr val="CCFFFF"/>
                </a:solidFill>
              </a:rPr>
              <a:pPr>
                <a:buClr>
                  <a:srgbClr val="FFFFFF"/>
                </a:buClr>
                <a:defRPr/>
              </a:pPr>
              <a:t>‹#›</a:t>
            </a:fld>
            <a:endParaRPr lang="sv-SE">
              <a:solidFill>
                <a:srgbClr val="CCFFFF"/>
              </a:solidFill>
            </a:endParaRPr>
          </a:p>
        </p:txBody>
      </p:sp>
    </p:spTree>
    <p:extLst>
      <p:ext uri="{BB962C8B-B14F-4D97-AF65-F5344CB8AC3E}">
        <p14:creationId xmlns:p14="http://schemas.microsoft.com/office/powerpoint/2010/main" val="28915495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34C33F-C31F-4267-A734-76A8561565B1}"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474217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D93FD1-E0A9-41AE-89BA-18A068E1A849}"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9106652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buClr>
                <a:srgbClr val="FFFFFF"/>
              </a:buClr>
              <a:defRPr/>
            </a:pPr>
            <a:endParaRPr lang="sv-SE">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FFFFFF"/>
              </a:buClr>
              <a:defRPr/>
            </a:pPr>
            <a:endParaRPr lang="sv-SE">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FFFFFF"/>
              </a:buClr>
              <a:defRPr/>
            </a:pPr>
            <a:fld id="{A34D8E1A-35A9-44EC-BC75-532D7063587D}" type="slidenum">
              <a:rPr lang="sv-SE">
                <a:solidFill>
                  <a:srgbClr val="FFFFFF"/>
                </a:solidFill>
              </a:rPr>
              <a:pPr>
                <a:buClr>
                  <a:srgbClr val="FFFFFF"/>
                </a:buClr>
                <a:defRPr/>
              </a:pPr>
              <a:t>‹#›</a:t>
            </a:fld>
            <a:endParaRPr lang="sv-SE">
              <a:solidFill>
                <a:srgbClr val="FFFFFF"/>
              </a:solidFill>
            </a:endParaRPr>
          </a:p>
        </p:txBody>
      </p:sp>
    </p:spTree>
    <p:extLst>
      <p:ext uri="{BB962C8B-B14F-4D97-AF65-F5344CB8AC3E}">
        <p14:creationId xmlns:p14="http://schemas.microsoft.com/office/powerpoint/2010/main" val="36606045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620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724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lgn="r">
              <a:buClr>
                <a:srgbClr val="FFFFFF"/>
              </a:buClr>
              <a:defRPr/>
            </a:pPr>
            <a:endParaRPr lang="sv-SE" sz="1000">
              <a:solidFill>
                <a:srgbClr val="000000"/>
              </a:solidFill>
              <a:latin typeface="Arial" charset="0"/>
            </a:endParaRPr>
          </a:p>
        </p:txBody>
      </p:sp>
      <p:sp>
        <p:nvSpPr>
          <p:cNvPr id="6" name="Rectangle 5"/>
          <p:cNvSpPr>
            <a:spLocks noGrp="1" noChangeArrowheads="1"/>
          </p:cNvSpPr>
          <p:nvPr>
            <p:ph type="ftr" sz="quarter" idx="11"/>
          </p:nvPr>
        </p:nvSpPr>
        <p:spPr>
          <a:ln/>
        </p:spPr>
        <p:txBody>
          <a:bodyPr/>
          <a:lstStyle>
            <a:lvl1pPr>
              <a:defRPr/>
            </a:lvl1pPr>
          </a:lstStyle>
          <a:p>
            <a:pPr>
              <a:buClr>
                <a:srgbClr val="FFFFFF"/>
              </a:buClr>
              <a:defRPr/>
            </a:pPr>
            <a:endParaRPr lang="sv-SE" sz="1000">
              <a:solidFill>
                <a:srgbClr val="000000"/>
              </a:solidFill>
              <a:latin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algn="l">
              <a:buClr>
                <a:srgbClr val="FFFFFF"/>
              </a:buClr>
              <a:defRPr/>
            </a:pPr>
            <a:fld id="{BD50BA35-D6C8-45E1-AA68-5AC5C1DF4917}" type="slidenum">
              <a:rPr lang="sv-SE">
                <a:solidFill>
                  <a:srgbClr val="000000"/>
                </a:solidFill>
                <a:latin typeface="Arial" charset="0"/>
              </a:rPr>
              <a:pPr algn="l">
                <a:buClr>
                  <a:srgbClr val="FFFFFF"/>
                </a:buClr>
                <a:defRPr/>
              </a:pPr>
              <a:t>‹#›</a:t>
            </a:fld>
            <a:endParaRPr lang="sv-SE">
              <a:solidFill>
                <a:srgbClr val="000000"/>
              </a:solidFill>
              <a:latin typeface="Arial" charset="0"/>
            </a:endParaRPr>
          </a:p>
        </p:txBody>
      </p:sp>
    </p:spTree>
    <p:extLst>
      <p:ext uri="{BB962C8B-B14F-4D97-AF65-F5344CB8AC3E}">
        <p14:creationId xmlns:p14="http://schemas.microsoft.com/office/powerpoint/2010/main" val="41831032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2133600" y="1371600"/>
            <a:ext cx="6477000" cy="1752600"/>
          </a:xfrm>
        </p:spPr>
        <p:txBody>
          <a:bodyPr/>
          <a:lstStyle>
            <a:lvl1pPr>
              <a:defRPr sz="4000"/>
            </a:lvl1pPr>
          </a:lstStyle>
          <a:p>
            <a:r>
              <a:rPr lang="sv-SE" dirty="0"/>
              <a:t>Klicka här för att ändra format</a:t>
            </a:r>
          </a:p>
        </p:txBody>
      </p:sp>
      <p:sp>
        <p:nvSpPr>
          <p:cNvPr id="50179"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r>
              <a:rPr lang="sv-SE"/>
              <a:t>Klicka här för att ändra format på underrubrik i bakgrunden</a:t>
            </a:r>
          </a:p>
        </p:txBody>
      </p:sp>
      <p:sp>
        <p:nvSpPr>
          <p:cNvPr id="8" name="Rectangle 4"/>
          <p:cNvSpPr>
            <a:spLocks noGrp="1" noChangeArrowheads="1"/>
          </p:cNvSpPr>
          <p:nvPr>
            <p:ph type="dt" sz="half" idx="10"/>
          </p:nvPr>
        </p:nvSpPr>
        <p:spPr>
          <a:xfrm>
            <a:off x="7086600" y="6248400"/>
            <a:ext cx="1524000" cy="457200"/>
          </a:xfrm>
        </p:spPr>
        <p:txBody>
          <a:bodyPr/>
          <a:lstStyle>
            <a:lvl1pPr>
              <a:defRPr smtClean="0"/>
            </a:lvl1pPr>
          </a:lstStyle>
          <a:p>
            <a:pPr>
              <a:buClr>
                <a:srgbClr val="FFFFFF"/>
              </a:buClr>
              <a:defRPr/>
            </a:pPr>
            <a:endParaRPr lang="sv-SE">
              <a:solidFill>
                <a:srgbClr val="CCFFFF"/>
              </a:solidFill>
            </a:endParaRPr>
          </a:p>
        </p:txBody>
      </p:sp>
      <p:sp>
        <p:nvSpPr>
          <p:cNvPr id="9" name="Rectangle 5"/>
          <p:cNvSpPr>
            <a:spLocks noGrp="1" noChangeArrowheads="1"/>
          </p:cNvSpPr>
          <p:nvPr>
            <p:ph type="ftr" sz="quarter" idx="11"/>
          </p:nvPr>
        </p:nvSpPr>
        <p:spPr>
          <a:xfrm>
            <a:off x="3810000" y="6248400"/>
            <a:ext cx="2895600" cy="457200"/>
          </a:xfrm>
        </p:spPr>
        <p:txBody>
          <a:bodyPr/>
          <a:lstStyle>
            <a:lvl1pPr>
              <a:defRPr smtClean="0"/>
            </a:lvl1pPr>
          </a:lstStyle>
          <a:p>
            <a:pPr>
              <a:buClr>
                <a:srgbClr val="FFFFFF"/>
              </a:buClr>
              <a:defRPr/>
            </a:pPr>
            <a:endParaRPr lang="sv-SE">
              <a:solidFill>
                <a:srgbClr val="CCFFFF"/>
              </a:solidFill>
            </a:endParaRPr>
          </a:p>
        </p:txBody>
      </p:sp>
      <p:sp>
        <p:nvSpPr>
          <p:cNvPr id="10" name="Rectangle 6"/>
          <p:cNvSpPr>
            <a:spLocks noGrp="1" noChangeArrowheads="1"/>
          </p:cNvSpPr>
          <p:nvPr>
            <p:ph type="sldNum" sz="quarter" idx="12"/>
          </p:nvPr>
        </p:nvSpPr>
        <p:spPr>
          <a:xfrm>
            <a:off x="7924800" y="6248400"/>
            <a:ext cx="1219200" cy="457200"/>
          </a:xfrm>
        </p:spPr>
        <p:txBody>
          <a:bodyPr/>
          <a:lstStyle>
            <a:lvl1pPr>
              <a:defRPr smtClean="0"/>
            </a:lvl1pPr>
          </a:lstStyle>
          <a:p>
            <a:pPr>
              <a:buClr>
                <a:srgbClr val="FFFFFF"/>
              </a:buClr>
              <a:defRPr/>
            </a:pPr>
            <a:fld id="{CACD4FFA-357E-458B-973C-D3C23CD7F950}" type="slidenum">
              <a:rPr lang="sv-SE">
                <a:solidFill>
                  <a:srgbClr val="CCFFFF"/>
                </a:solidFill>
              </a:rPr>
              <a:pPr>
                <a:buClr>
                  <a:srgbClr val="FFFFFF"/>
                </a:buClr>
                <a:defRPr/>
              </a:pPr>
              <a:t>‹#›</a:t>
            </a:fld>
            <a:endParaRPr lang="sv-SE">
              <a:solidFill>
                <a:srgbClr val="CCFFFF"/>
              </a:solidFill>
            </a:endParaRPr>
          </a:p>
        </p:txBody>
      </p:sp>
    </p:spTree>
    <p:extLst>
      <p:ext uri="{BB962C8B-B14F-4D97-AF65-F5344CB8AC3E}">
        <p14:creationId xmlns:p14="http://schemas.microsoft.com/office/powerpoint/2010/main" val="38662308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38200" y="190500"/>
            <a:ext cx="7696200" cy="1527175"/>
          </a:xfrm>
        </p:spPr>
        <p:txBody>
          <a:bodyPr/>
          <a:lstStyle>
            <a:lvl1pPr>
              <a:defRPr sz="3600">
                <a:latin typeface="Comic Sans MS" pitchFamily="66" charset="0"/>
              </a:defRPr>
            </a:lvl1pPr>
          </a:lstStyle>
          <a:p>
            <a:r>
              <a:rPr lang="sv-SE" dirty="0"/>
              <a:t>Klicka här för att ändra format</a:t>
            </a:r>
          </a:p>
        </p:txBody>
      </p:sp>
      <p:sp>
        <p:nvSpPr>
          <p:cNvPr id="3" name="Platshållare för text 2"/>
          <p:cNvSpPr>
            <a:spLocks noGrp="1"/>
          </p:cNvSpPr>
          <p:nvPr>
            <p:ph type="body" sz="half" idx="1"/>
          </p:nvPr>
        </p:nvSpPr>
        <p:spPr>
          <a:xfrm>
            <a:off x="762000" y="1905000"/>
            <a:ext cx="3810000" cy="4114800"/>
          </a:xfrm>
        </p:spPr>
        <p:txBody>
          <a:bodyPr/>
          <a:lstStyle>
            <a:lvl1pPr>
              <a:defRPr sz="2400">
                <a:latin typeface="Comic Sans MS" pitchFamily="66" charset="0"/>
              </a:defRPr>
            </a:lvl1pPr>
            <a:lvl2pPr>
              <a:defRPr sz="2000">
                <a:latin typeface="Comic Sans MS" pitchFamily="66" charset="0"/>
              </a:defRPr>
            </a:lvl2pPr>
            <a:lvl3pPr>
              <a:defRPr sz="1800">
                <a:latin typeface="Comic Sans MS" pitchFamily="66" charset="0"/>
              </a:defRPr>
            </a:lvl3pPr>
            <a:lvl4pPr>
              <a:defRPr sz="1600">
                <a:latin typeface="Comic Sans MS" pitchFamily="66" charset="0"/>
              </a:defRPr>
            </a:lvl4pPr>
            <a:lvl5pPr>
              <a:defRPr sz="1600">
                <a:latin typeface="Comic Sans MS" pitchFamily="66"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724400" y="1905000"/>
            <a:ext cx="3810000" cy="4114800"/>
          </a:xfrm>
        </p:spPr>
        <p:txBody>
          <a:bodyPr/>
          <a:lstStyle>
            <a:lvl1pPr>
              <a:defRPr sz="2400">
                <a:latin typeface="Comic Sans MS" pitchFamily="66" charset="0"/>
              </a:defRPr>
            </a:lvl1pPr>
            <a:lvl2pPr>
              <a:defRPr sz="2000">
                <a:latin typeface="Comic Sans MS" pitchFamily="66" charset="0"/>
              </a:defRPr>
            </a:lvl2pPr>
            <a:lvl3pPr>
              <a:defRPr sz="1800">
                <a:latin typeface="Comic Sans MS" pitchFamily="66" charset="0"/>
              </a:defRPr>
            </a:lvl3pPr>
            <a:lvl4pPr>
              <a:defRPr sz="1600">
                <a:latin typeface="Comic Sans MS" pitchFamily="66" charset="0"/>
              </a:defRPr>
            </a:lvl4pPr>
            <a:lvl5pPr>
              <a:defRPr sz="1600">
                <a:latin typeface="Comic Sans MS" pitchFamily="66"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ctangle 4"/>
          <p:cNvSpPr>
            <a:spLocks noGrp="1" noChangeArrowheads="1"/>
          </p:cNvSpPr>
          <p:nvPr>
            <p:ph type="dt" sz="half" idx="10"/>
          </p:nvPr>
        </p:nvSpPr>
        <p:spPr>
          <a:ln/>
        </p:spPr>
        <p:txBody>
          <a:bodyPr/>
          <a:lstStyle>
            <a:lvl1pPr>
              <a:defRPr/>
            </a:lvl1pPr>
          </a:lstStyle>
          <a:p>
            <a:pPr>
              <a:buClr>
                <a:srgbClr val="FFFFFF"/>
              </a:buClr>
              <a:defRPr/>
            </a:pPr>
            <a:endParaRPr lang="sv-SE">
              <a:solidFill>
                <a:srgbClr val="CCFFFF"/>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FFFFFF"/>
              </a:buClr>
              <a:defRPr/>
            </a:pPr>
            <a:endParaRPr lang="sv-SE">
              <a:solidFill>
                <a:srgbClr val="CCFFFF"/>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FFFFFF"/>
              </a:buClr>
              <a:defRPr/>
            </a:pPr>
            <a:fld id="{6F3F50A3-1456-4F24-9C63-9D0850D62F2B}" type="slidenum">
              <a:rPr lang="sv-SE">
                <a:solidFill>
                  <a:srgbClr val="CCFFFF"/>
                </a:solidFill>
              </a:rPr>
              <a:pPr>
                <a:buClr>
                  <a:srgbClr val="FFFFFF"/>
                </a:buClr>
                <a:defRPr/>
              </a:pPr>
              <a:t>‹#›</a:t>
            </a:fld>
            <a:endParaRPr lang="sv-SE">
              <a:solidFill>
                <a:srgbClr val="CCFFFF"/>
              </a:solidFill>
            </a:endParaRPr>
          </a:p>
        </p:txBody>
      </p:sp>
    </p:spTree>
    <p:extLst>
      <p:ext uri="{BB962C8B-B14F-4D97-AF65-F5344CB8AC3E}">
        <p14:creationId xmlns:p14="http://schemas.microsoft.com/office/powerpoint/2010/main" val="37667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34C33F-C31F-4267-A734-76A8561565B1}"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27873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2800" b="1" cap="all"/>
            </a:lvl1pPr>
          </a:lstStyle>
          <a:p>
            <a:r>
              <a:rPr lang="sv-SE" dirty="0"/>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157AE8-4ACF-4324-8FEC-659CC50A3420}"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434585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620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724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50BA35-D6C8-45E1-AA68-5AC5C1DF4917}"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05384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E4CA06B-65EA-424D-AFE9-A48B0196D3AF}"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038360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D93FD1-E0A9-41AE-89BA-18A068E1A849}"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8512879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2.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2.jpeg"/><Relationship Id="rId5" Type="http://schemas.openxmlformats.org/officeDocument/2006/relationships/theme" Target="../theme/theme6.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accent3"/>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a:t>Klicka här för att ändra format på bakgrundsrubriken</a:t>
            </a:r>
          </a:p>
        </p:txBody>
      </p:sp>
      <p:sp>
        <p:nvSpPr>
          <p:cNvPr id="368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mn-lt"/>
              </a:defRPr>
            </a:lvl1pPr>
          </a:lstStyle>
          <a:p>
            <a:pPr algn="l">
              <a:buClrTx/>
              <a:buSzTx/>
              <a:buFontTx/>
              <a:buNone/>
              <a:defRPr/>
            </a:pPr>
            <a:endParaRPr lang="sv-SE" u="sng">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smtClean="0">
                <a:latin typeface="+mn-lt"/>
              </a:defRPr>
            </a:lvl1pPr>
          </a:lstStyle>
          <a:p>
            <a:pPr>
              <a:buClrTx/>
              <a:buSzTx/>
              <a:buFontTx/>
              <a:buNone/>
              <a:defRPr/>
            </a:pPr>
            <a:endParaRPr lang="sv-SE" u="sng">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u="none" baseline="0" smtClean="0">
                <a:latin typeface="+mn-lt"/>
              </a:defRPr>
            </a:lvl1pPr>
          </a:lstStyle>
          <a:p>
            <a:pPr>
              <a:buClrTx/>
              <a:buSzTx/>
              <a:buFontTx/>
              <a:buNone/>
              <a:defRPr/>
            </a:pPr>
            <a:fld id="{BB8539C5-D8D8-4710-8489-202C7481CD61}" type="slidenum">
              <a:rPr lang="sv-SE">
                <a:solidFill>
                  <a:srgbClr val="000000"/>
                </a:solidFill>
              </a:rPr>
              <a:pPr>
                <a:buClrTx/>
                <a:buSzTx/>
                <a:buFontTx/>
                <a:buNone/>
                <a:defRPr/>
              </a:pPr>
              <a:t>‹#›</a:t>
            </a:fld>
            <a:endParaRPr lang="sv-SE" dirty="0">
              <a:solidFill>
                <a:srgbClr val="000000"/>
              </a:solidFill>
            </a:endParaRPr>
          </a:p>
        </p:txBody>
      </p:sp>
    </p:spTree>
    <p:extLst>
      <p:ext uri="{BB962C8B-B14F-4D97-AF65-F5344CB8AC3E}">
        <p14:creationId xmlns:p14="http://schemas.microsoft.com/office/powerpoint/2010/main" val="12505058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ctr" rtl="0" eaLnBrk="0" fontAlgn="base" hangingPunct="0">
        <a:spcBef>
          <a:spcPct val="0"/>
        </a:spcBef>
        <a:spcAft>
          <a:spcPct val="0"/>
        </a:spcAft>
        <a:defRPr sz="2800">
          <a:solidFill>
            <a:srgbClr val="7030A0"/>
          </a:solidFill>
          <a:latin typeface="Comic Sans MS" pitchFamily="66"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Comic Sans MS" pitchFamily="66" charset="0"/>
        </a:defRPr>
      </a:lvl2pPr>
      <a:lvl3pPr marL="1143000" indent="-228600" algn="l" rtl="0" eaLnBrk="0" fontAlgn="base" hangingPunct="0">
        <a:spcBef>
          <a:spcPct val="20000"/>
        </a:spcBef>
        <a:spcAft>
          <a:spcPct val="0"/>
        </a:spcAft>
        <a:buChar char="•"/>
        <a:defRPr sz="1800">
          <a:solidFill>
            <a:schemeClr val="tx1"/>
          </a:solidFill>
          <a:latin typeface="Comic Sans MS" pitchFamily="66" charset="0"/>
        </a:defRPr>
      </a:lvl3pPr>
      <a:lvl4pPr marL="1600200" indent="-228600" algn="l" rtl="0" eaLnBrk="0" fontAlgn="base" hangingPunct="0">
        <a:spcBef>
          <a:spcPct val="20000"/>
        </a:spcBef>
        <a:spcAft>
          <a:spcPct val="0"/>
        </a:spcAft>
        <a:buChar char="–"/>
        <a:defRPr sz="1600">
          <a:solidFill>
            <a:schemeClr val="tx1"/>
          </a:solidFill>
          <a:latin typeface="Comic Sans MS" pitchFamily="66" charset="0"/>
        </a:defRPr>
      </a:lvl4pPr>
      <a:lvl5pPr marL="2057400" indent="-228600" algn="l" rtl="0" eaLnBrk="0" fontAlgn="base" hangingPunct="0">
        <a:spcBef>
          <a:spcPct val="20000"/>
        </a:spcBef>
        <a:spcAft>
          <a:spcPct val="0"/>
        </a:spcAft>
        <a:buChar char="»"/>
        <a:defRPr sz="1600">
          <a:solidFill>
            <a:schemeClr val="tx1"/>
          </a:solidFill>
          <a:latin typeface="Comic Sans MS" pitchFamily="66"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solidFill>
          <a:srgbClr val="FFFFCC"/>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838200" y="190500"/>
            <a:ext cx="7696200" cy="1527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a:t>Klicka här för att ändra format</a:t>
            </a:r>
          </a:p>
        </p:txBody>
      </p:sp>
      <p:sp>
        <p:nvSpPr>
          <p:cNvPr id="47107" name="Rectangle 3"/>
          <p:cNvSpPr>
            <a:spLocks noGrp="1" noChangeArrowheads="1"/>
          </p:cNvSpPr>
          <p:nvPr>
            <p:ph type="body" idx="1"/>
          </p:nvPr>
        </p:nvSpPr>
        <p:spPr bwMode="auto">
          <a:xfrm>
            <a:off x="7620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sv-SE" dirty="0"/>
          </a:p>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9156" name="Rectangle 4"/>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smtClean="0">
                <a:solidFill>
                  <a:schemeClr val="tx1"/>
                </a:solidFill>
              </a:defRPr>
            </a:lvl1pPr>
          </a:lstStyle>
          <a:p>
            <a:pPr>
              <a:defRPr/>
            </a:pPr>
            <a:endParaRPr lang="sv-SE">
              <a:solidFill>
                <a:srgbClr val="000000"/>
              </a:solidFill>
            </a:endParaRPr>
          </a:p>
        </p:txBody>
      </p:sp>
      <p:sp>
        <p:nvSpPr>
          <p:cNvPr id="49157"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smtClean="0">
                <a:solidFill>
                  <a:schemeClr val="tx1"/>
                </a:solidFill>
              </a:defRPr>
            </a:lvl1pPr>
          </a:lstStyle>
          <a:p>
            <a:pPr>
              <a:defRPr/>
            </a:pPr>
            <a:endParaRPr lang="sv-SE">
              <a:solidFill>
                <a:srgbClr val="000000"/>
              </a:solidFill>
            </a:endParaRPr>
          </a:p>
        </p:txBody>
      </p:sp>
      <p:sp>
        <p:nvSpPr>
          <p:cNvPr id="49158" name="Rectangle 6"/>
          <p:cNvSpPr>
            <a:spLocks noGrp="1" noChangeArrowheads="1"/>
          </p:cNvSpPr>
          <p:nvPr>
            <p:ph type="sldNum" sz="quarter" idx="4"/>
          </p:nvPr>
        </p:nvSpPr>
        <p:spPr bwMode="auto">
          <a:xfrm>
            <a:off x="228600" y="64008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400" smtClean="0">
                <a:solidFill>
                  <a:schemeClr val="tx1"/>
                </a:solidFill>
              </a:defRPr>
            </a:lvl1pPr>
          </a:lstStyle>
          <a:p>
            <a:pPr>
              <a:defRPr/>
            </a:pPr>
            <a:fld id="{00AFEEFB-B741-4A13-BAF2-6AE163EA6B8D}"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93044551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l"/>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4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2"/>
          </a:solidFill>
          <a:latin typeface="+mn-lt"/>
        </a:defRPr>
      </a:lvl3pPr>
      <a:lvl4pPr marL="1600200" indent="-228600" algn="l" rtl="0" eaLnBrk="0" fontAlgn="base" hangingPunct="0">
        <a:spcBef>
          <a:spcPct val="20000"/>
        </a:spcBef>
        <a:spcAft>
          <a:spcPct val="0"/>
        </a:spcAft>
        <a:buClr>
          <a:schemeClr val="tx1"/>
        </a:buClr>
        <a:buChar char="•"/>
        <a:defRPr sz="1800">
          <a:solidFill>
            <a:schemeClr val="tx2"/>
          </a:solidFill>
          <a:latin typeface="+mn-lt"/>
        </a:defRPr>
      </a:lvl4pPr>
      <a:lvl5pPr marL="2057400" indent="-228600" algn="l" rtl="0" eaLnBrk="0" fontAlgn="base" hangingPunct="0">
        <a:spcBef>
          <a:spcPct val="20000"/>
        </a:spcBef>
        <a:spcAft>
          <a:spcPct val="0"/>
        </a:spcAft>
        <a:buChar char="•"/>
        <a:defRPr sz="18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shadeToTitle="1">
        <a:solidFill>
          <a:srgbClr val="FFFFCC"/>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838200" y="190500"/>
            <a:ext cx="7696200" cy="1527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a:t>Klicka här för att ändra format</a:t>
            </a:r>
          </a:p>
        </p:txBody>
      </p:sp>
      <p:sp>
        <p:nvSpPr>
          <p:cNvPr id="47107" name="Rectangle 3"/>
          <p:cNvSpPr>
            <a:spLocks noGrp="1" noChangeArrowheads="1"/>
          </p:cNvSpPr>
          <p:nvPr>
            <p:ph type="body" idx="1"/>
          </p:nvPr>
        </p:nvSpPr>
        <p:spPr bwMode="auto">
          <a:xfrm>
            <a:off x="7620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sv-SE" dirty="0"/>
          </a:p>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9156" name="Rectangle 4"/>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smtClean="0">
                <a:solidFill>
                  <a:schemeClr val="tx1"/>
                </a:solidFill>
              </a:defRPr>
            </a:lvl1pPr>
          </a:lstStyle>
          <a:p>
            <a:pPr>
              <a:defRPr/>
            </a:pPr>
            <a:endParaRPr lang="sv-SE"/>
          </a:p>
        </p:txBody>
      </p:sp>
      <p:sp>
        <p:nvSpPr>
          <p:cNvPr id="49157"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smtClean="0">
                <a:solidFill>
                  <a:schemeClr val="tx1"/>
                </a:solidFill>
              </a:defRPr>
            </a:lvl1pPr>
          </a:lstStyle>
          <a:p>
            <a:pPr>
              <a:defRPr/>
            </a:pPr>
            <a:endParaRPr lang="sv-SE"/>
          </a:p>
        </p:txBody>
      </p:sp>
      <p:sp>
        <p:nvSpPr>
          <p:cNvPr id="49158" name="Rectangle 6"/>
          <p:cNvSpPr>
            <a:spLocks noGrp="1" noChangeArrowheads="1"/>
          </p:cNvSpPr>
          <p:nvPr>
            <p:ph type="sldNum" sz="quarter" idx="4"/>
          </p:nvPr>
        </p:nvSpPr>
        <p:spPr bwMode="auto">
          <a:xfrm>
            <a:off x="228600" y="64008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400" smtClean="0">
                <a:solidFill>
                  <a:schemeClr val="tx1"/>
                </a:solidFill>
              </a:defRPr>
            </a:lvl1pPr>
          </a:lstStyle>
          <a:p>
            <a:pPr>
              <a:defRPr/>
            </a:pPr>
            <a:fld id="{00AFEEFB-B741-4A13-BAF2-6AE163EA6B8D}" type="slidenum">
              <a:rPr lang="sv-SE"/>
              <a:pPr>
                <a:defRPr/>
              </a:pPr>
              <a:t>‹#›</a:t>
            </a:fld>
            <a:endParaRPr lang="sv-SE"/>
          </a:p>
        </p:txBody>
      </p:sp>
    </p:spTree>
    <p:extLst>
      <p:ext uri="{BB962C8B-B14F-4D97-AF65-F5344CB8AC3E}">
        <p14:creationId xmlns:p14="http://schemas.microsoft.com/office/powerpoint/2010/main" val="163178654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l"/>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4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2"/>
          </a:solidFill>
          <a:latin typeface="+mn-lt"/>
        </a:defRPr>
      </a:lvl3pPr>
      <a:lvl4pPr marL="1600200" indent="-228600" algn="l" rtl="0" eaLnBrk="0" fontAlgn="base" hangingPunct="0">
        <a:spcBef>
          <a:spcPct val="20000"/>
        </a:spcBef>
        <a:spcAft>
          <a:spcPct val="0"/>
        </a:spcAft>
        <a:buClr>
          <a:schemeClr val="tx1"/>
        </a:buClr>
        <a:buChar char="•"/>
        <a:defRPr sz="1800">
          <a:solidFill>
            <a:schemeClr val="tx2"/>
          </a:solidFill>
          <a:latin typeface="+mn-lt"/>
        </a:defRPr>
      </a:lvl4pPr>
      <a:lvl5pPr marL="2057400" indent="-228600" algn="l" rtl="0" eaLnBrk="0" fontAlgn="base" hangingPunct="0">
        <a:spcBef>
          <a:spcPct val="20000"/>
        </a:spcBef>
        <a:spcAft>
          <a:spcPct val="0"/>
        </a:spcAft>
        <a:buChar char="•"/>
        <a:defRPr sz="18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4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lgn="l">
              <a:spcBef>
                <a:spcPct val="0"/>
              </a:spcBef>
              <a:buClrTx/>
              <a:buSzTx/>
              <a:buFontTx/>
              <a:buNone/>
              <a:defRPr/>
            </a:pPr>
            <a:endParaRPr lang="sv-SE" u="sng">
              <a:solidFill>
                <a:srgbClr val="FFFFFF"/>
              </a:solidFill>
            </a:endParaRPr>
          </a:p>
        </p:txBody>
      </p:sp>
      <p:sp>
        <p:nvSpPr>
          <p:cNvPr id="64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spcBef>
                <a:spcPct val="0"/>
              </a:spcBef>
              <a:buClrTx/>
              <a:buSzTx/>
              <a:buFontTx/>
              <a:buNone/>
              <a:defRPr/>
            </a:pPr>
            <a:endParaRPr lang="sv-SE" u="sng">
              <a:solidFill>
                <a:srgbClr val="FFFFFF"/>
              </a:solidFill>
            </a:endParaRPr>
          </a:p>
        </p:txBody>
      </p:sp>
      <p:sp>
        <p:nvSpPr>
          <p:cNvPr id="64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spcBef>
                <a:spcPct val="0"/>
              </a:spcBef>
              <a:buClrTx/>
              <a:buSzTx/>
              <a:buFontTx/>
              <a:buNone/>
              <a:defRPr/>
            </a:pPr>
            <a:fld id="{BBCFCAFD-0153-4A42-9D07-56348F19D5F7}" type="slidenum">
              <a:rPr lang="sv-SE" u="sng">
                <a:solidFill>
                  <a:srgbClr val="FFFFFF"/>
                </a:solidFill>
              </a:rPr>
              <a:pPr>
                <a:spcBef>
                  <a:spcPct val="0"/>
                </a:spcBef>
                <a:buClrTx/>
                <a:buSzTx/>
                <a:buFontTx/>
                <a:buNone/>
                <a:defRPr/>
              </a:pPr>
              <a:t>‹#›</a:t>
            </a:fld>
            <a:endParaRPr lang="sv-SE" u="sng">
              <a:solidFill>
                <a:srgbClr val="FFFFFF"/>
              </a:solidFill>
            </a:endParaRPr>
          </a:p>
        </p:txBody>
      </p:sp>
    </p:spTree>
    <p:extLst>
      <p:ext uri="{BB962C8B-B14F-4D97-AF65-F5344CB8AC3E}">
        <p14:creationId xmlns:p14="http://schemas.microsoft.com/office/powerpoint/2010/main" val="3946175399"/>
      </p:ext>
    </p:extLst>
  </p:cSld>
  <p:clrMap bg1="dk2" tx1="lt1" bg2="dk1" tx2="lt2" accent1="accent1" accent2="accent2" accent3="accent3" accent4="accent4" accent5="accent5" accent6="accent6" hlink="hlink" folHlink="folHlink"/>
  <p:sldLayoutIdLst>
    <p:sldLayoutId id="2147483716" r:id="rId1"/>
    <p:sldLayoutId id="2147483717" r:id="rId2"/>
    <p:sldLayoutId id="2147483718" r:id="rId3"/>
  </p:sldLayoutIdLst>
  <p:hf hdr="0" ftr="0" dt="0"/>
  <p:txStyles>
    <p:titleStyle>
      <a:lvl1pPr algn="ctr" rtl="0" eaLnBrk="0" fontAlgn="base" hangingPunct="0">
        <a:spcBef>
          <a:spcPct val="0"/>
        </a:spcBef>
        <a:spcAft>
          <a:spcPct val="0"/>
        </a:spcAft>
        <a:defRPr sz="3200">
          <a:solidFill>
            <a:schemeClr val="bg2"/>
          </a:solidFill>
          <a:latin typeface="+mj-lt"/>
          <a:ea typeface="+mj-ea"/>
          <a:cs typeface="+mj-cs"/>
        </a:defRPr>
      </a:lvl1pPr>
      <a:lvl2pPr algn="ctr" rtl="0" eaLnBrk="0" fontAlgn="base" hangingPunct="0">
        <a:spcBef>
          <a:spcPct val="0"/>
        </a:spcBef>
        <a:spcAft>
          <a:spcPct val="0"/>
        </a:spcAft>
        <a:defRPr sz="3200">
          <a:solidFill>
            <a:schemeClr val="bg2"/>
          </a:solidFill>
          <a:latin typeface="Comic Sans MS" pitchFamily="66" charset="0"/>
        </a:defRPr>
      </a:lvl2pPr>
      <a:lvl3pPr algn="ctr" rtl="0" eaLnBrk="0" fontAlgn="base" hangingPunct="0">
        <a:spcBef>
          <a:spcPct val="0"/>
        </a:spcBef>
        <a:spcAft>
          <a:spcPct val="0"/>
        </a:spcAft>
        <a:defRPr sz="3200">
          <a:solidFill>
            <a:schemeClr val="bg2"/>
          </a:solidFill>
          <a:latin typeface="Comic Sans MS" pitchFamily="66" charset="0"/>
        </a:defRPr>
      </a:lvl3pPr>
      <a:lvl4pPr algn="ctr" rtl="0" eaLnBrk="0" fontAlgn="base" hangingPunct="0">
        <a:spcBef>
          <a:spcPct val="0"/>
        </a:spcBef>
        <a:spcAft>
          <a:spcPct val="0"/>
        </a:spcAft>
        <a:defRPr sz="3200">
          <a:solidFill>
            <a:schemeClr val="bg2"/>
          </a:solidFill>
          <a:latin typeface="Comic Sans MS" pitchFamily="66" charset="0"/>
        </a:defRPr>
      </a:lvl4pPr>
      <a:lvl5pPr algn="ctr" rtl="0" eaLnBrk="0" fontAlgn="base" hangingPunct="0">
        <a:spcBef>
          <a:spcPct val="0"/>
        </a:spcBef>
        <a:spcAft>
          <a:spcPct val="0"/>
        </a:spcAft>
        <a:defRPr sz="3200">
          <a:solidFill>
            <a:schemeClr val="bg2"/>
          </a:solidFill>
          <a:latin typeface="Comic Sans MS" pitchFamily="66" charset="0"/>
        </a:defRPr>
      </a:lvl5pPr>
      <a:lvl6pPr marL="457200" algn="ctr" rtl="0" fontAlgn="base">
        <a:spcBef>
          <a:spcPct val="0"/>
        </a:spcBef>
        <a:spcAft>
          <a:spcPct val="0"/>
        </a:spcAft>
        <a:defRPr sz="3200">
          <a:solidFill>
            <a:schemeClr val="bg2"/>
          </a:solidFill>
          <a:latin typeface="Comic Sans MS" pitchFamily="66" charset="0"/>
        </a:defRPr>
      </a:lvl6pPr>
      <a:lvl7pPr marL="914400" algn="ctr" rtl="0" fontAlgn="base">
        <a:spcBef>
          <a:spcPct val="0"/>
        </a:spcBef>
        <a:spcAft>
          <a:spcPct val="0"/>
        </a:spcAft>
        <a:defRPr sz="3200">
          <a:solidFill>
            <a:schemeClr val="bg2"/>
          </a:solidFill>
          <a:latin typeface="Comic Sans MS" pitchFamily="66" charset="0"/>
        </a:defRPr>
      </a:lvl7pPr>
      <a:lvl8pPr marL="1371600" algn="ctr" rtl="0" fontAlgn="base">
        <a:spcBef>
          <a:spcPct val="0"/>
        </a:spcBef>
        <a:spcAft>
          <a:spcPct val="0"/>
        </a:spcAft>
        <a:defRPr sz="3200">
          <a:solidFill>
            <a:schemeClr val="bg2"/>
          </a:solidFill>
          <a:latin typeface="Comic Sans MS" pitchFamily="66" charset="0"/>
        </a:defRPr>
      </a:lvl8pPr>
      <a:lvl9pPr marL="1828800" algn="ctr" rtl="0" fontAlgn="base">
        <a:spcBef>
          <a:spcPct val="0"/>
        </a:spcBef>
        <a:spcAft>
          <a:spcPct val="0"/>
        </a:spcAft>
        <a:defRPr sz="3200">
          <a:solidFill>
            <a:schemeClr val="bg2"/>
          </a:solidFill>
          <a:latin typeface="Comic Sans MS" pitchFamily="66" charset="0"/>
        </a:defRPr>
      </a:lvl9pPr>
    </p:titleStyle>
    <p:bodyStyle>
      <a:lvl1pPr marL="342900" indent="-342900" algn="l" rtl="0" eaLnBrk="0" fontAlgn="base" hangingPunct="0">
        <a:spcBef>
          <a:spcPct val="20000"/>
        </a:spcBef>
        <a:spcAft>
          <a:spcPct val="0"/>
        </a:spcAft>
        <a:buChar char="•"/>
        <a:defRPr sz="28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sz="1600">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shadeToTitle="1">
        <a:solidFill>
          <a:srgbClr val="FFFFCC"/>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838200" y="190500"/>
            <a:ext cx="7696200" cy="1527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a:t>Klicka här för att ändra format</a:t>
            </a:r>
          </a:p>
        </p:txBody>
      </p:sp>
      <p:sp>
        <p:nvSpPr>
          <p:cNvPr id="47107" name="Rectangle 3"/>
          <p:cNvSpPr>
            <a:spLocks noGrp="1" noChangeArrowheads="1"/>
          </p:cNvSpPr>
          <p:nvPr>
            <p:ph type="body" idx="1"/>
          </p:nvPr>
        </p:nvSpPr>
        <p:spPr bwMode="auto">
          <a:xfrm>
            <a:off x="7620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sv-SE" dirty="0"/>
          </a:p>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9156" name="Rectangle 4"/>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smtClean="0">
                <a:solidFill>
                  <a:schemeClr val="tx1"/>
                </a:solidFill>
              </a:defRPr>
            </a:lvl1pPr>
          </a:lstStyle>
          <a:p>
            <a:pPr>
              <a:defRPr/>
            </a:pPr>
            <a:endParaRPr lang="sv-SE" u="sng">
              <a:solidFill>
                <a:srgbClr val="000000"/>
              </a:solidFill>
            </a:endParaRPr>
          </a:p>
        </p:txBody>
      </p:sp>
      <p:sp>
        <p:nvSpPr>
          <p:cNvPr id="49157"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smtClean="0">
                <a:solidFill>
                  <a:schemeClr val="tx1"/>
                </a:solidFill>
              </a:defRPr>
            </a:lvl1pPr>
          </a:lstStyle>
          <a:p>
            <a:pPr>
              <a:defRPr/>
            </a:pPr>
            <a:endParaRPr lang="sv-SE" u="sng">
              <a:solidFill>
                <a:srgbClr val="000000"/>
              </a:solidFill>
            </a:endParaRPr>
          </a:p>
        </p:txBody>
      </p:sp>
      <p:sp>
        <p:nvSpPr>
          <p:cNvPr id="49158" name="Rectangle 6"/>
          <p:cNvSpPr>
            <a:spLocks noGrp="1" noChangeArrowheads="1"/>
          </p:cNvSpPr>
          <p:nvPr>
            <p:ph type="sldNum" sz="quarter" idx="4"/>
          </p:nvPr>
        </p:nvSpPr>
        <p:spPr bwMode="auto">
          <a:xfrm>
            <a:off x="228600" y="64008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400" smtClean="0">
                <a:solidFill>
                  <a:schemeClr val="tx1"/>
                </a:solidFill>
              </a:defRPr>
            </a:lvl1pPr>
          </a:lstStyle>
          <a:p>
            <a:pPr>
              <a:defRPr/>
            </a:pPr>
            <a:fld id="{00AFEEFB-B741-4A13-BAF2-6AE163EA6B8D}" type="slidenum">
              <a:rPr lang="sv-SE" u="sng">
                <a:solidFill>
                  <a:srgbClr val="000000"/>
                </a:solidFill>
              </a:rPr>
              <a:pPr>
                <a:defRPr/>
              </a:pPr>
              <a:t>‹#›</a:t>
            </a:fld>
            <a:endParaRPr lang="sv-SE" u="sng">
              <a:solidFill>
                <a:srgbClr val="000000"/>
              </a:solidFill>
            </a:endParaRPr>
          </a:p>
        </p:txBody>
      </p:sp>
    </p:spTree>
    <p:extLst>
      <p:ext uri="{BB962C8B-B14F-4D97-AF65-F5344CB8AC3E}">
        <p14:creationId xmlns:p14="http://schemas.microsoft.com/office/powerpoint/2010/main" val="1039966785"/>
      </p:ext>
    </p:extLst>
  </p:cSld>
  <p:clrMap bg1="lt1" tx1="dk1" bg2="lt2" tx2="dk2" accent1="accent1" accent2="accent2" accent3="accent3" accent4="accent4" accent5="accent5" accent6="accent6" hlink="hlink" folHlink="folHlink"/>
  <p:sldLayoutIdLst>
    <p:sldLayoutId id="2147483720" r:id="rId1"/>
    <p:sldLayoutId id="2147483721" r:id="rId2"/>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l"/>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4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2"/>
          </a:solidFill>
          <a:latin typeface="+mn-lt"/>
        </a:defRPr>
      </a:lvl3pPr>
      <a:lvl4pPr marL="1600200" indent="-228600" algn="l" rtl="0" eaLnBrk="0" fontAlgn="base" hangingPunct="0">
        <a:spcBef>
          <a:spcPct val="20000"/>
        </a:spcBef>
        <a:spcAft>
          <a:spcPct val="0"/>
        </a:spcAft>
        <a:buClr>
          <a:schemeClr val="tx1"/>
        </a:buClr>
        <a:buChar char="•"/>
        <a:defRPr sz="1800">
          <a:solidFill>
            <a:schemeClr val="tx2"/>
          </a:solidFill>
          <a:latin typeface="+mn-lt"/>
        </a:defRPr>
      </a:lvl4pPr>
      <a:lvl5pPr marL="2057400" indent="-228600" algn="l" rtl="0" eaLnBrk="0" fontAlgn="base" hangingPunct="0">
        <a:spcBef>
          <a:spcPct val="20000"/>
        </a:spcBef>
        <a:spcAft>
          <a:spcPct val="0"/>
        </a:spcAft>
        <a:buChar char="•"/>
        <a:defRPr sz="18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4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lgn="l">
              <a:spcBef>
                <a:spcPct val="0"/>
              </a:spcBef>
              <a:buClrTx/>
              <a:buSzTx/>
              <a:buFontTx/>
              <a:buNone/>
              <a:defRPr/>
            </a:pPr>
            <a:endParaRPr lang="sv-SE" u="sng">
              <a:solidFill>
                <a:srgbClr val="FFFFFF"/>
              </a:solidFill>
            </a:endParaRPr>
          </a:p>
        </p:txBody>
      </p:sp>
      <p:sp>
        <p:nvSpPr>
          <p:cNvPr id="64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spcBef>
                <a:spcPct val="0"/>
              </a:spcBef>
              <a:buClrTx/>
              <a:buSzTx/>
              <a:buFontTx/>
              <a:buNone/>
              <a:defRPr/>
            </a:pPr>
            <a:endParaRPr lang="sv-SE" u="sng">
              <a:solidFill>
                <a:srgbClr val="FFFFFF"/>
              </a:solidFill>
            </a:endParaRPr>
          </a:p>
        </p:txBody>
      </p:sp>
      <p:sp>
        <p:nvSpPr>
          <p:cNvPr id="64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spcBef>
                <a:spcPct val="0"/>
              </a:spcBef>
              <a:buClrTx/>
              <a:buSzTx/>
              <a:buFontTx/>
              <a:buNone/>
              <a:defRPr/>
            </a:pPr>
            <a:fld id="{BBCFCAFD-0153-4A42-9D07-56348F19D5F7}" type="slidenum">
              <a:rPr lang="sv-SE" u="sng">
                <a:solidFill>
                  <a:srgbClr val="FFFFFF"/>
                </a:solidFill>
              </a:rPr>
              <a:pPr>
                <a:spcBef>
                  <a:spcPct val="0"/>
                </a:spcBef>
                <a:buClrTx/>
                <a:buSzTx/>
                <a:buFontTx/>
                <a:buNone/>
                <a:defRPr/>
              </a:pPr>
              <a:t>‹#›</a:t>
            </a:fld>
            <a:endParaRPr lang="sv-SE" u="sng">
              <a:solidFill>
                <a:srgbClr val="FFFFFF"/>
              </a:solidFill>
            </a:endParaRPr>
          </a:p>
        </p:txBody>
      </p:sp>
    </p:spTree>
    <p:extLst>
      <p:ext uri="{BB962C8B-B14F-4D97-AF65-F5344CB8AC3E}">
        <p14:creationId xmlns:p14="http://schemas.microsoft.com/office/powerpoint/2010/main" val="2267843424"/>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Lst>
  <p:hf hdr="0" ftr="0" dt="0"/>
  <p:txStyles>
    <p:titleStyle>
      <a:lvl1pPr algn="ctr" rtl="0" eaLnBrk="0" fontAlgn="base" hangingPunct="0">
        <a:spcBef>
          <a:spcPct val="0"/>
        </a:spcBef>
        <a:spcAft>
          <a:spcPct val="0"/>
        </a:spcAft>
        <a:defRPr sz="3200">
          <a:solidFill>
            <a:schemeClr val="bg2"/>
          </a:solidFill>
          <a:latin typeface="+mj-lt"/>
          <a:ea typeface="+mj-ea"/>
          <a:cs typeface="+mj-cs"/>
        </a:defRPr>
      </a:lvl1pPr>
      <a:lvl2pPr algn="ctr" rtl="0" eaLnBrk="0" fontAlgn="base" hangingPunct="0">
        <a:spcBef>
          <a:spcPct val="0"/>
        </a:spcBef>
        <a:spcAft>
          <a:spcPct val="0"/>
        </a:spcAft>
        <a:defRPr sz="3200">
          <a:solidFill>
            <a:schemeClr val="bg2"/>
          </a:solidFill>
          <a:latin typeface="Comic Sans MS" pitchFamily="66" charset="0"/>
        </a:defRPr>
      </a:lvl2pPr>
      <a:lvl3pPr algn="ctr" rtl="0" eaLnBrk="0" fontAlgn="base" hangingPunct="0">
        <a:spcBef>
          <a:spcPct val="0"/>
        </a:spcBef>
        <a:spcAft>
          <a:spcPct val="0"/>
        </a:spcAft>
        <a:defRPr sz="3200">
          <a:solidFill>
            <a:schemeClr val="bg2"/>
          </a:solidFill>
          <a:latin typeface="Comic Sans MS" pitchFamily="66" charset="0"/>
        </a:defRPr>
      </a:lvl3pPr>
      <a:lvl4pPr algn="ctr" rtl="0" eaLnBrk="0" fontAlgn="base" hangingPunct="0">
        <a:spcBef>
          <a:spcPct val="0"/>
        </a:spcBef>
        <a:spcAft>
          <a:spcPct val="0"/>
        </a:spcAft>
        <a:defRPr sz="3200">
          <a:solidFill>
            <a:schemeClr val="bg2"/>
          </a:solidFill>
          <a:latin typeface="Comic Sans MS" pitchFamily="66" charset="0"/>
        </a:defRPr>
      </a:lvl4pPr>
      <a:lvl5pPr algn="ctr" rtl="0" eaLnBrk="0" fontAlgn="base" hangingPunct="0">
        <a:spcBef>
          <a:spcPct val="0"/>
        </a:spcBef>
        <a:spcAft>
          <a:spcPct val="0"/>
        </a:spcAft>
        <a:defRPr sz="3200">
          <a:solidFill>
            <a:schemeClr val="bg2"/>
          </a:solidFill>
          <a:latin typeface="Comic Sans MS" pitchFamily="66" charset="0"/>
        </a:defRPr>
      </a:lvl5pPr>
      <a:lvl6pPr marL="457200" algn="ctr" rtl="0" fontAlgn="base">
        <a:spcBef>
          <a:spcPct val="0"/>
        </a:spcBef>
        <a:spcAft>
          <a:spcPct val="0"/>
        </a:spcAft>
        <a:defRPr sz="3200">
          <a:solidFill>
            <a:schemeClr val="bg2"/>
          </a:solidFill>
          <a:latin typeface="Comic Sans MS" pitchFamily="66" charset="0"/>
        </a:defRPr>
      </a:lvl6pPr>
      <a:lvl7pPr marL="914400" algn="ctr" rtl="0" fontAlgn="base">
        <a:spcBef>
          <a:spcPct val="0"/>
        </a:spcBef>
        <a:spcAft>
          <a:spcPct val="0"/>
        </a:spcAft>
        <a:defRPr sz="3200">
          <a:solidFill>
            <a:schemeClr val="bg2"/>
          </a:solidFill>
          <a:latin typeface="Comic Sans MS" pitchFamily="66" charset="0"/>
        </a:defRPr>
      </a:lvl7pPr>
      <a:lvl8pPr marL="1371600" algn="ctr" rtl="0" fontAlgn="base">
        <a:spcBef>
          <a:spcPct val="0"/>
        </a:spcBef>
        <a:spcAft>
          <a:spcPct val="0"/>
        </a:spcAft>
        <a:defRPr sz="3200">
          <a:solidFill>
            <a:schemeClr val="bg2"/>
          </a:solidFill>
          <a:latin typeface="Comic Sans MS" pitchFamily="66" charset="0"/>
        </a:defRPr>
      </a:lvl8pPr>
      <a:lvl9pPr marL="1828800" algn="ctr" rtl="0" fontAlgn="base">
        <a:spcBef>
          <a:spcPct val="0"/>
        </a:spcBef>
        <a:spcAft>
          <a:spcPct val="0"/>
        </a:spcAft>
        <a:defRPr sz="3200">
          <a:solidFill>
            <a:schemeClr val="bg2"/>
          </a:solidFill>
          <a:latin typeface="Comic Sans MS" pitchFamily="66" charset="0"/>
        </a:defRPr>
      </a:lvl9pPr>
    </p:titleStyle>
    <p:bodyStyle>
      <a:lvl1pPr marL="342900" indent="-342900" algn="l" rtl="0" eaLnBrk="0" fontAlgn="base" hangingPunct="0">
        <a:spcBef>
          <a:spcPct val="20000"/>
        </a:spcBef>
        <a:spcAft>
          <a:spcPct val="0"/>
        </a:spcAft>
        <a:buChar char="•"/>
        <a:defRPr sz="28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sz="1600">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hyperlink" Target="http://www.kallan.nu/" TargetMode="External"/><Relationship Id="rId2" Type="http://schemas.openxmlformats.org/officeDocument/2006/relationships/notesSlide" Target="../notesSlides/notesSlide35.xml"/><Relationship Id="rId1" Type="http://schemas.openxmlformats.org/officeDocument/2006/relationships/slideLayout" Target="../slideLayouts/slideLayout45.xml"/><Relationship Id="rId5" Type="http://schemas.openxmlformats.org/officeDocument/2006/relationships/hyperlink" Target="http://www.kuling.nu/" TargetMode="External"/><Relationship Id="rId4" Type="http://schemas.openxmlformats.org/officeDocument/2006/relationships/hyperlink" Target="mailto:info@kallan.nu"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Freeform 3"/>
          <p:cNvSpPr>
            <a:spLocks/>
          </p:cNvSpPr>
          <p:nvPr/>
        </p:nvSpPr>
        <p:spPr bwMode="auto">
          <a:xfrm>
            <a:off x="1187450" y="981075"/>
            <a:ext cx="6908800" cy="4837113"/>
          </a:xfrm>
          <a:custGeom>
            <a:avLst/>
            <a:gdLst>
              <a:gd name="T0" fmla="*/ 46 w 4352"/>
              <a:gd name="T1" fmla="*/ 411 h 3047"/>
              <a:gd name="T2" fmla="*/ 46 w 4352"/>
              <a:gd name="T3" fmla="*/ 996 h 3047"/>
              <a:gd name="T4" fmla="*/ 74 w 4352"/>
              <a:gd name="T5" fmla="*/ 1051 h 3047"/>
              <a:gd name="T6" fmla="*/ 110 w 4352"/>
              <a:gd name="T7" fmla="*/ 1197 h 3047"/>
              <a:gd name="T8" fmla="*/ 128 w 4352"/>
              <a:gd name="T9" fmla="*/ 1819 h 3047"/>
              <a:gd name="T10" fmla="*/ 174 w 4352"/>
              <a:gd name="T11" fmla="*/ 2212 h 3047"/>
              <a:gd name="T12" fmla="*/ 247 w 4352"/>
              <a:gd name="T13" fmla="*/ 2989 h 3047"/>
              <a:gd name="T14" fmla="*/ 366 w 4352"/>
              <a:gd name="T15" fmla="*/ 3017 h 3047"/>
              <a:gd name="T16" fmla="*/ 458 w 4352"/>
              <a:gd name="T17" fmla="*/ 2989 h 3047"/>
              <a:gd name="T18" fmla="*/ 476 w 4352"/>
              <a:gd name="T19" fmla="*/ 2962 h 3047"/>
              <a:gd name="T20" fmla="*/ 531 w 4352"/>
              <a:gd name="T21" fmla="*/ 2944 h 3047"/>
              <a:gd name="T22" fmla="*/ 860 w 4352"/>
              <a:gd name="T23" fmla="*/ 2944 h 3047"/>
              <a:gd name="T24" fmla="*/ 2597 w 4352"/>
              <a:gd name="T25" fmla="*/ 2916 h 3047"/>
              <a:gd name="T26" fmla="*/ 2871 w 4352"/>
              <a:gd name="T27" fmla="*/ 2880 h 3047"/>
              <a:gd name="T28" fmla="*/ 3118 w 4352"/>
              <a:gd name="T29" fmla="*/ 2843 h 3047"/>
              <a:gd name="T30" fmla="*/ 3228 w 4352"/>
              <a:gd name="T31" fmla="*/ 2816 h 3047"/>
              <a:gd name="T32" fmla="*/ 4206 w 4352"/>
              <a:gd name="T33" fmla="*/ 2806 h 3047"/>
              <a:gd name="T34" fmla="*/ 4215 w 4352"/>
              <a:gd name="T35" fmla="*/ 2779 h 3047"/>
              <a:gd name="T36" fmla="*/ 4234 w 4352"/>
              <a:gd name="T37" fmla="*/ 2761 h 3047"/>
              <a:gd name="T38" fmla="*/ 4298 w 4352"/>
              <a:gd name="T39" fmla="*/ 2569 h 3047"/>
              <a:gd name="T40" fmla="*/ 4316 w 4352"/>
              <a:gd name="T41" fmla="*/ 2139 h 3047"/>
              <a:gd name="T42" fmla="*/ 4325 w 4352"/>
              <a:gd name="T43" fmla="*/ 2029 h 3047"/>
              <a:gd name="T44" fmla="*/ 4343 w 4352"/>
              <a:gd name="T45" fmla="*/ 1920 h 3047"/>
              <a:gd name="T46" fmla="*/ 4352 w 4352"/>
              <a:gd name="T47" fmla="*/ 1792 h 3047"/>
              <a:gd name="T48" fmla="*/ 4343 w 4352"/>
              <a:gd name="T49" fmla="*/ 1536 h 3047"/>
              <a:gd name="T50" fmla="*/ 4298 w 4352"/>
              <a:gd name="T51" fmla="*/ 1353 h 3047"/>
              <a:gd name="T52" fmla="*/ 4215 w 4352"/>
              <a:gd name="T53" fmla="*/ 1152 h 3047"/>
              <a:gd name="T54" fmla="*/ 4179 w 4352"/>
              <a:gd name="T55" fmla="*/ 1078 h 3047"/>
              <a:gd name="T56" fmla="*/ 4115 w 4352"/>
              <a:gd name="T57" fmla="*/ 896 h 3047"/>
              <a:gd name="T58" fmla="*/ 4042 w 4352"/>
              <a:gd name="T59" fmla="*/ 694 h 3047"/>
              <a:gd name="T60" fmla="*/ 4005 w 4352"/>
              <a:gd name="T61" fmla="*/ 566 h 3047"/>
              <a:gd name="T62" fmla="*/ 3996 w 4352"/>
              <a:gd name="T63" fmla="*/ 539 h 3047"/>
              <a:gd name="T64" fmla="*/ 3987 w 4352"/>
              <a:gd name="T65" fmla="*/ 475 h 3047"/>
              <a:gd name="T66" fmla="*/ 3968 w 4352"/>
              <a:gd name="T67" fmla="*/ 365 h 3047"/>
              <a:gd name="T68" fmla="*/ 3959 w 4352"/>
              <a:gd name="T69" fmla="*/ 256 h 3047"/>
              <a:gd name="T70" fmla="*/ 3895 w 4352"/>
              <a:gd name="T71" fmla="*/ 64 h 3047"/>
              <a:gd name="T72" fmla="*/ 3831 w 4352"/>
              <a:gd name="T73" fmla="*/ 36 h 3047"/>
              <a:gd name="T74" fmla="*/ 3804 w 4352"/>
              <a:gd name="T75" fmla="*/ 18 h 3047"/>
              <a:gd name="T76" fmla="*/ 3749 w 4352"/>
              <a:gd name="T77" fmla="*/ 0 h 3047"/>
              <a:gd name="T78" fmla="*/ 3548 w 4352"/>
              <a:gd name="T79" fmla="*/ 36 h 3047"/>
              <a:gd name="T80" fmla="*/ 3429 w 4352"/>
              <a:gd name="T81" fmla="*/ 82 h 3047"/>
              <a:gd name="T82" fmla="*/ 3082 w 4352"/>
              <a:gd name="T83" fmla="*/ 173 h 3047"/>
              <a:gd name="T84" fmla="*/ 2588 w 4352"/>
              <a:gd name="T85" fmla="*/ 182 h 3047"/>
              <a:gd name="T86" fmla="*/ 2167 w 4352"/>
              <a:gd name="T87" fmla="*/ 219 h 3047"/>
              <a:gd name="T88" fmla="*/ 1875 w 4352"/>
              <a:gd name="T89" fmla="*/ 256 h 3047"/>
              <a:gd name="T90" fmla="*/ 1692 w 4352"/>
              <a:gd name="T91" fmla="*/ 292 h 3047"/>
              <a:gd name="T92" fmla="*/ 1436 w 4352"/>
              <a:gd name="T93" fmla="*/ 365 h 3047"/>
              <a:gd name="T94" fmla="*/ 1070 w 4352"/>
              <a:gd name="T95" fmla="*/ 402 h 3047"/>
              <a:gd name="T96" fmla="*/ 384 w 4352"/>
              <a:gd name="T97" fmla="*/ 365 h 3047"/>
              <a:gd name="T98" fmla="*/ 183 w 4352"/>
              <a:gd name="T99" fmla="*/ 320 h 3047"/>
              <a:gd name="T100" fmla="*/ 74 w 4352"/>
              <a:gd name="T101" fmla="*/ 329 h 3047"/>
              <a:gd name="T102" fmla="*/ 0 w 4352"/>
              <a:gd name="T103" fmla="*/ 448 h 30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52"/>
              <a:gd name="T157" fmla="*/ 0 h 3047"/>
              <a:gd name="T158" fmla="*/ 4352 w 4352"/>
              <a:gd name="T159" fmla="*/ 3047 h 30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52" h="3047">
                <a:moveTo>
                  <a:pt x="46" y="411"/>
                </a:moveTo>
                <a:cubicBezTo>
                  <a:pt x="42" y="525"/>
                  <a:pt x="3" y="879"/>
                  <a:pt x="46" y="996"/>
                </a:cubicBezTo>
                <a:cubicBezTo>
                  <a:pt x="53" y="1015"/>
                  <a:pt x="67" y="1032"/>
                  <a:pt x="74" y="1051"/>
                </a:cubicBezTo>
                <a:cubicBezTo>
                  <a:pt x="82" y="1101"/>
                  <a:pt x="98" y="1148"/>
                  <a:pt x="110" y="1197"/>
                </a:cubicBezTo>
                <a:cubicBezTo>
                  <a:pt x="132" y="1723"/>
                  <a:pt x="103" y="990"/>
                  <a:pt x="128" y="1819"/>
                </a:cubicBezTo>
                <a:cubicBezTo>
                  <a:pt x="131" y="1933"/>
                  <a:pt x="135" y="2096"/>
                  <a:pt x="174" y="2212"/>
                </a:cubicBezTo>
                <a:cubicBezTo>
                  <a:pt x="201" y="2453"/>
                  <a:pt x="46" y="2855"/>
                  <a:pt x="247" y="2989"/>
                </a:cubicBezTo>
                <a:cubicBezTo>
                  <a:pt x="266" y="3047"/>
                  <a:pt x="308" y="3023"/>
                  <a:pt x="366" y="3017"/>
                </a:cubicBezTo>
                <a:cubicBezTo>
                  <a:pt x="397" y="3007"/>
                  <a:pt x="427" y="2999"/>
                  <a:pt x="458" y="2989"/>
                </a:cubicBezTo>
                <a:cubicBezTo>
                  <a:pt x="464" y="2980"/>
                  <a:pt x="467" y="2968"/>
                  <a:pt x="476" y="2962"/>
                </a:cubicBezTo>
                <a:cubicBezTo>
                  <a:pt x="492" y="2952"/>
                  <a:pt x="531" y="2944"/>
                  <a:pt x="531" y="2944"/>
                </a:cubicBezTo>
                <a:cubicBezTo>
                  <a:pt x="602" y="2869"/>
                  <a:pt x="761" y="2932"/>
                  <a:pt x="860" y="2944"/>
                </a:cubicBezTo>
                <a:cubicBezTo>
                  <a:pt x="1438" y="2936"/>
                  <a:pt x="2020" y="2947"/>
                  <a:pt x="2597" y="2916"/>
                </a:cubicBezTo>
                <a:cubicBezTo>
                  <a:pt x="2686" y="2894"/>
                  <a:pt x="2780" y="2892"/>
                  <a:pt x="2871" y="2880"/>
                </a:cubicBezTo>
                <a:cubicBezTo>
                  <a:pt x="2953" y="2869"/>
                  <a:pt x="3036" y="2855"/>
                  <a:pt x="3118" y="2843"/>
                </a:cubicBezTo>
                <a:cubicBezTo>
                  <a:pt x="3152" y="2838"/>
                  <a:pt x="3195" y="2817"/>
                  <a:pt x="3228" y="2816"/>
                </a:cubicBezTo>
                <a:cubicBezTo>
                  <a:pt x="3554" y="2810"/>
                  <a:pt x="3880" y="2809"/>
                  <a:pt x="4206" y="2806"/>
                </a:cubicBezTo>
                <a:cubicBezTo>
                  <a:pt x="4209" y="2797"/>
                  <a:pt x="4210" y="2787"/>
                  <a:pt x="4215" y="2779"/>
                </a:cubicBezTo>
                <a:cubicBezTo>
                  <a:pt x="4220" y="2772"/>
                  <a:pt x="4230" y="2769"/>
                  <a:pt x="4234" y="2761"/>
                </a:cubicBezTo>
                <a:cubicBezTo>
                  <a:pt x="4264" y="2703"/>
                  <a:pt x="4281" y="2632"/>
                  <a:pt x="4298" y="2569"/>
                </a:cubicBezTo>
                <a:cubicBezTo>
                  <a:pt x="4319" y="2290"/>
                  <a:pt x="4295" y="2637"/>
                  <a:pt x="4316" y="2139"/>
                </a:cubicBezTo>
                <a:cubicBezTo>
                  <a:pt x="4318" y="2102"/>
                  <a:pt x="4320" y="2066"/>
                  <a:pt x="4325" y="2029"/>
                </a:cubicBezTo>
                <a:cubicBezTo>
                  <a:pt x="4330" y="1992"/>
                  <a:pt x="4343" y="1920"/>
                  <a:pt x="4343" y="1920"/>
                </a:cubicBezTo>
                <a:cubicBezTo>
                  <a:pt x="4346" y="1877"/>
                  <a:pt x="4352" y="1835"/>
                  <a:pt x="4352" y="1792"/>
                </a:cubicBezTo>
                <a:cubicBezTo>
                  <a:pt x="4352" y="1707"/>
                  <a:pt x="4348" y="1621"/>
                  <a:pt x="4343" y="1536"/>
                </a:cubicBezTo>
                <a:cubicBezTo>
                  <a:pt x="4339" y="1474"/>
                  <a:pt x="4317" y="1412"/>
                  <a:pt x="4298" y="1353"/>
                </a:cubicBezTo>
                <a:cubicBezTo>
                  <a:pt x="4275" y="1282"/>
                  <a:pt x="4273" y="1207"/>
                  <a:pt x="4215" y="1152"/>
                </a:cubicBezTo>
                <a:cubicBezTo>
                  <a:pt x="4193" y="1063"/>
                  <a:pt x="4224" y="1170"/>
                  <a:pt x="4179" y="1078"/>
                </a:cubicBezTo>
                <a:cubicBezTo>
                  <a:pt x="4151" y="1021"/>
                  <a:pt x="4144" y="954"/>
                  <a:pt x="4115" y="896"/>
                </a:cubicBezTo>
                <a:cubicBezTo>
                  <a:pt x="4097" y="824"/>
                  <a:pt x="4082" y="757"/>
                  <a:pt x="4042" y="694"/>
                </a:cubicBezTo>
                <a:cubicBezTo>
                  <a:pt x="4030" y="651"/>
                  <a:pt x="4019" y="609"/>
                  <a:pt x="4005" y="566"/>
                </a:cubicBezTo>
                <a:cubicBezTo>
                  <a:pt x="4002" y="557"/>
                  <a:pt x="3996" y="539"/>
                  <a:pt x="3996" y="539"/>
                </a:cubicBezTo>
                <a:cubicBezTo>
                  <a:pt x="3993" y="518"/>
                  <a:pt x="3990" y="496"/>
                  <a:pt x="3987" y="475"/>
                </a:cubicBezTo>
                <a:cubicBezTo>
                  <a:pt x="3981" y="438"/>
                  <a:pt x="3968" y="365"/>
                  <a:pt x="3968" y="365"/>
                </a:cubicBezTo>
                <a:cubicBezTo>
                  <a:pt x="3965" y="329"/>
                  <a:pt x="3961" y="292"/>
                  <a:pt x="3959" y="256"/>
                </a:cubicBezTo>
                <a:cubicBezTo>
                  <a:pt x="3950" y="119"/>
                  <a:pt x="3992" y="95"/>
                  <a:pt x="3895" y="64"/>
                </a:cubicBezTo>
                <a:cubicBezTo>
                  <a:pt x="3831" y="19"/>
                  <a:pt x="3909" y="69"/>
                  <a:pt x="3831" y="36"/>
                </a:cubicBezTo>
                <a:cubicBezTo>
                  <a:pt x="3821" y="32"/>
                  <a:pt x="3814" y="22"/>
                  <a:pt x="3804" y="18"/>
                </a:cubicBezTo>
                <a:cubicBezTo>
                  <a:pt x="3786" y="10"/>
                  <a:pt x="3749" y="0"/>
                  <a:pt x="3749" y="0"/>
                </a:cubicBezTo>
                <a:cubicBezTo>
                  <a:pt x="3680" y="8"/>
                  <a:pt x="3616" y="23"/>
                  <a:pt x="3548" y="36"/>
                </a:cubicBezTo>
                <a:cubicBezTo>
                  <a:pt x="3507" y="62"/>
                  <a:pt x="3477" y="66"/>
                  <a:pt x="3429" y="82"/>
                </a:cubicBezTo>
                <a:cubicBezTo>
                  <a:pt x="3318" y="118"/>
                  <a:pt x="3201" y="169"/>
                  <a:pt x="3082" y="173"/>
                </a:cubicBezTo>
                <a:cubicBezTo>
                  <a:pt x="2917" y="178"/>
                  <a:pt x="2753" y="179"/>
                  <a:pt x="2588" y="182"/>
                </a:cubicBezTo>
                <a:cubicBezTo>
                  <a:pt x="2448" y="212"/>
                  <a:pt x="2310" y="214"/>
                  <a:pt x="2167" y="219"/>
                </a:cubicBezTo>
                <a:cubicBezTo>
                  <a:pt x="2079" y="248"/>
                  <a:pt x="1968" y="248"/>
                  <a:pt x="1875" y="256"/>
                </a:cubicBezTo>
                <a:cubicBezTo>
                  <a:pt x="1814" y="275"/>
                  <a:pt x="1755" y="285"/>
                  <a:pt x="1692" y="292"/>
                </a:cubicBezTo>
                <a:cubicBezTo>
                  <a:pt x="1618" y="340"/>
                  <a:pt x="1522" y="354"/>
                  <a:pt x="1436" y="365"/>
                </a:cubicBezTo>
                <a:cubicBezTo>
                  <a:pt x="1307" y="406"/>
                  <a:pt x="1228" y="397"/>
                  <a:pt x="1070" y="402"/>
                </a:cubicBezTo>
                <a:cubicBezTo>
                  <a:pt x="837" y="431"/>
                  <a:pt x="609" y="420"/>
                  <a:pt x="384" y="365"/>
                </a:cubicBezTo>
                <a:cubicBezTo>
                  <a:pt x="327" y="327"/>
                  <a:pt x="250" y="327"/>
                  <a:pt x="183" y="320"/>
                </a:cubicBezTo>
                <a:cubicBezTo>
                  <a:pt x="147" y="323"/>
                  <a:pt x="109" y="319"/>
                  <a:pt x="74" y="329"/>
                </a:cubicBezTo>
                <a:cubicBezTo>
                  <a:pt x="31" y="341"/>
                  <a:pt x="71" y="448"/>
                  <a:pt x="0" y="448"/>
                </a:cubicBezTo>
              </a:path>
            </a:pathLst>
          </a:custGeom>
          <a:solidFill>
            <a:srgbClr val="FFFF99"/>
          </a:solidFill>
          <a:ln w="15875">
            <a:solidFill>
              <a:schemeClr val="tx1"/>
            </a:solidFill>
            <a:round/>
            <a:headEnd/>
            <a:tailEnd/>
          </a:ln>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sv-SE" sz="1800" b="0" i="0" u="sng" strike="noStrike" kern="0" cap="none" spc="0" normalizeH="0" baseline="0" noProof="0">
              <a:ln>
                <a:noFill/>
              </a:ln>
              <a:solidFill>
                <a:srgbClr val="000000"/>
              </a:solidFill>
              <a:effectLst/>
              <a:uLnTx/>
              <a:uFillTx/>
              <a:latin typeface="Calibri" pitchFamily="34" charset="0"/>
            </a:endParaRPr>
          </a:p>
        </p:txBody>
      </p:sp>
      <p:sp>
        <p:nvSpPr>
          <p:cNvPr id="45059" name="Rectangle 2"/>
          <p:cNvSpPr>
            <a:spLocks noChangeArrowheads="1"/>
          </p:cNvSpPr>
          <p:nvPr/>
        </p:nvSpPr>
        <p:spPr bwMode="auto">
          <a:xfrm>
            <a:off x="0" y="0"/>
            <a:ext cx="9144000" cy="6858000"/>
          </a:xfrm>
          <a:prstGeom prst="rect">
            <a:avLst/>
          </a:prstGeom>
          <a:gradFill rotWithShape="1">
            <a:gsLst>
              <a:gs pos="44000">
                <a:srgbClr val="FF3300"/>
              </a:gs>
              <a:gs pos="100000">
                <a:srgbClr val="CC00CC"/>
              </a:gs>
            </a:gsLst>
            <a:path path="shape">
              <a:fillToRect l="50000" t="50000" r="50000" b="50000"/>
            </a:path>
          </a:gradFill>
          <a:ln w="15875">
            <a:solidFill>
              <a:schemeClr val="tx1"/>
            </a:solidFill>
            <a:miter lim="800000"/>
            <a:headEnd/>
            <a:tailEnd/>
          </a:ln>
        </p:spPr>
        <p:txBody>
          <a:bodyPr wrap="none"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sv-SE" sz="1800" b="0" i="0" u="sng" strike="noStrike" kern="0" cap="none" spc="0" normalizeH="0" baseline="0" noProof="0">
              <a:ln>
                <a:noFill/>
              </a:ln>
              <a:solidFill>
                <a:srgbClr val="000000"/>
              </a:solidFill>
              <a:effectLst/>
              <a:uLnTx/>
              <a:uFillTx/>
              <a:latin typeface="Calibri" pitchFamily="34" charset="0"/>
            </a:endParaRPr>
          </a:p>
        </p:txBody>
      </p:sp>
      <p:sp>
        <p:nvSpPr>
          <p:cNvPr id="13" name="Frihandsfigur 12"/>
          <p:cNvSpPr/>
          <p:nvPr/>
        </p:nvSpPr>
        <p:spPr>
          <a:xfrm>
            <a:off x="844303" y="831962"/>
            <a:ext cx="4735810" cy="5041900"/>
          </a:xfrm>
          <a:custGeom>
            <a:avLst/>
            <a:gdLst>
              <a:gd name="connsiteX0" fmla="*/ 2901950 w 6786033"/>
              <a:gd name="connsiteY0" fmla="*/ 4161367 h 5041900"/>
              <a:gd name="connsiteX1" fmla="*/ 1670050 w 6786033"/>
              <a:gd name="connsiteY1" fmla="*/ 4593167 h 5041900"/>
              <a:gd name="connsiteX2" fmla="*/ 819150 w 6786033"/>
              <a:gd name="connsiteY2" fmla="*/ 3793067 h 5041900"/>
              <a:gd name="connsiteX3" fmla="*/ 1276350 w 6786033"/>
              <a:gd name="connsiteY3" fmla="*/ 2904067 h 5041900"/>
              <a:gd name="connsiteX4" fmla="*/ 438150 w 6786033"/>
              <a:gd name="connsiteY4" fmla="*/ 2510367 h 5041900"/>
              <a:gd name="connsiteX5" fmla="*/ 171450 w 6786033"/>
              <a:gd name="connsiteY5" fmla="*/ 1405467 h 5041900"/>
              <a:gd name="connsiteX6" fmla="*/ 1466850 w 6786033"/>
              <a:gd name="connsiteY6" fmla="*/ 694267 h 5041900"/>
              <a:gd name="connsiteX7" fmla="*/ 2343150 w 6786033"/>
              <a:gd name="connsiteY7" fmla="*/ 1202267 h 5041900"/>
              <a:gd name="connsiteX8" fmla="*/ 2508250 w 6786033"/>
              <a:gd name="connsiteY8" fmla="*/ 275167 h 5041900"/>
              <a:gd name="connsiteX9" fmla="*/ 4019550 w 6786033"/>
              <a:gd name="connsiteY9" fmla="*/ 84667 h 5041900"/>
              <a:gd name="connsiteX10" fmla="*/ 4629150 w 6786033"/>
              <a:gd name="connsiteY10" fmla="*/ 783167 h 5041900"/>
              <a:gd name="connsiteX11" fmla="*/ 5480050 w 6786033"/>
              <a:gd name="connsiteY11" fmla="*/ 249767 h 5041900"/>
              <a:gd name="connsiteX12" fmla="*/ 5937250 w 6786033"/>
              <a:gd name="connsiteY12" fmla="*/ 618067 h 5041900"/>
              <a:gd name="connsiteX13" fmla="*/ 6559550 w 6786033"/>
              <a:gd name="connsiteY13" fmla="*/ 1875367 h 5041900"/>
              <a:gd name="connsiteX14" fmla="*/ 6076950 w 6786033"/>
              <a:gd name="connsiteY14" fmla="*/ 2396067 h 5041900"/>
              <a:gd name="connsiteX15" fmla="*/ 6076950 w 6786033"/>
              <a:gd name="connsiteY15" fmla="*/ 2396067 h 5041900"/>
              <a:gd name="connsiteX16" fmla="*/ 6572250 w 6786033"/>
              <a:gd name="connsiteY16" fmla="*/ 2891367 h 5041900"/>
              <a:gd name="connsiteX17" fmla="*/ 6546850 w 6786033"/>
              <a:gd name="connsiteY17" fmla="*/ 3767667 h 5041900"/>
              <a:gd name="connsiteX18" fmla="*/ 5137150 w 6786033"/>
              <a:gd name="connsiteY18" fmla="*/ 4656667 h 5041900"/>
              <a:gd name="connsiteX19" fmla="*/ 4756150 w 6786033"/>
              <a:gd name="connsiteY19" fmla="*/ 4047067 h 5041900"/>
              <a:gd name="connsiteX20" fmla="*/ 4552950 w 6786033"/>
              <a:gd name="connsiteY20" fmla="*/ 4720167 h 5041900"/>
              <a:gd name="connsiteX21" fmla="*/ 2965450 w 6786033"/>
              <a:gd name="connsiteY21" fmla="*/ 4948767 h 5041900"/>
              <a:gd name="connsiteX22" fmla="*/ 2901950 w 6786033"/>
              <a:gd name="connsiteY22" fmla="*/ 4161367 h 504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86033" h="5041900">
                <a:moveTo>
                  <a:pt x="2901950" y="4161367"/>
                </a:moveTo>
                <a:cubicBezTo>
                  <a:pt x="2686050" y="4102100"/>
                  <a:pt x="2017183" y="4654550"/>
                  <a:pt x="1670050" y="4593167"/>
                </a:cubicBezTo>
                <a:cubicBezTo>
                  <a:pt x="1322917" y="4531784"/>
                  <a:pt x="884767" y="4074584"/>
                  <a:pt x="819150" y="3793067"/>
                </a:cubicBezTo>
                <a:cubicBezTo>
                  <a:pt x="753533" y="3511550"/>
                  <a:pt x="1339850" y="3117850"/>
                  <a:pt x="1276350" y="2904067"/>
                </a:cubicBezTo>
                <a:cubicBezTo>
                  <a:pt x="1212850" y="2690284"/>
                  <a:pt x="622300" y="2760134"/>
                  <a:pt x="438150" y="2510367"/>
                </a:cubicBezTo>
                <a:cubicBezTo>
                  <a:pt x="254000" y="2260600"/>
                  <a:pt x="0" y="1708150"/>
                  <a:pt x="171450" y="1405467"/>
                </a:cubicBezTo>
                <a:cubicBezTo>
                  <a:pt x="342900" y="1102784"/>
                  <a:pt x="1104900" y="728134"/>
                  <a:pt x="1466850" y="694267"/>
                </a:cubicBezTo>
                <a:cubicBezTo>
                  <a:pt x="1828800" y="660400"/>
                  <a:pt x="2169583" y="1272117"/>
                  <a:pt x="2343150" y="1202267"/>
                </a:cubicBezTo>
                <a:cubicBezTo>
                  <a:pt x="2516717" y="1132417"/>
                  <a:pt x="2228850" y="461434"/>
                  <a:pt x="2508250" y="275167"/>
                </a:cubicBezTo>
                <a:cubicBezTo>
                  <a:pt x="2787650" y="88900"/>
                  <a:pt x="3666067" y="0"/>
                  <a:pt x="4019550" y="84667"/>
                </a:cubicBezTo>
                <a:cubicBezTo>
                  <a:pt x="4373033" y="169334"/>
                  <a:pt x="4385733" y="755650"/>
                  <a:pt x="4629150" y="783167"/>
                </a:cubicBezTo>
                <a:cubicBezTo>
                  <a:pt x="4872567" y="810684"/>
                  <a:pt x="5262034" y="277284"/>
                  <a:pt x="5480050" y="249767"/>
                </a:cubicBezTo>
                <a:cubicBezTo>
                  <a:pt x="5698066" y="222250"/>
                  <a:pt x="5757333" y="347134"/>
                  <a:pt x="5937250" y="618067"/>
                </a:cubicBezTo>
                <a:cubicBezTo>
                  <a:pt x="6117167" y="889000"/>
                  <a:pt x="6536267" y="1579034"/>
                  <a:pt x="6559550" y="1875367"/>
                </a:cubicBezTo>
                <a:cubicBezTo>
                  <a:pt x="6582833" y="2171700"/>
                  <a:pt x="6076950" y="2396067"/>
                  <a:pt x="6076950" y="2396067"/>
                </a:cubicBezTo>
                <a:lnTo>
                  <a:pt x="6076950" y="2396067"/>
                </a:lnTo>
                <a:cubicBezTo>
                  <a:pt x="6159500" y="2478617"/>
                  <a:pt x="6493933" y="2662767"/>
                  <a:pt x="6572250" y="2891367"/>
                </a:cubicBezTo>
                <a:cubicBezTo>
                  <a:pt x="6650567" y="3119967"/>
                  <a:pt x="6786033" y="3473450"/>
                  <a:pt x="6546850" y="3767667"/>
                </a:cubicBezTo>
                <a:cubicBezTo>
                  <a:pt x="6307667" y="4061884"/>
                  <a:pt x="5435600" y="4610100"/>
                  <a:pt x="5137150" y="4656667"/>
                </a:cubicBezTo>
                <a:cubicBezTo>
                  <a:pt x="4838700" y="4703234"/>
                  <a:pt x="4853517" y="4036484"/>
                  <a:pt x="4756150" y="4047067"/>
                </a:cubicBezTo>
                <a:cubicBezTo>
                  <a:pt x="4658783" y="4057650"/>
                  <a:pt x="4851400" y="4569884"/>
                  <a:pt x="4552950" y="4720167"/>
                </a:cubicBezTo>
                <a:cubicBezTo>
                  <a:pt x="4254500" y="4870450"/>
                  <a:pt x="3240617" y="5041900"/>
                  <a:pt x="2965450" y="4948767"/>
                </a:cubicBezTo>
                <a:cubicBezTo>
                  <a:pt x="2690283" y="4855634"/>
                  <a:pt x="3117850" y="4220634"/>
                  <a:pt x="2901950" y="4161367"/>
                </a:cubicBezTo>
                <a:close/>
              </a:path>
            </a:pathLst>
          </a:custGeom>
          <a:gradFill>
            <a:gsLst>
              <a:gs pos="0">
                <a:schemeClr val="accent1">
                  <a:lumMod val="20000"/>
                  <a:lumOff val="80000"/>
                </a:schemeClr>
              </a:gs>
              <a:gs pos="70000">
                <a:srgbClr val="FFFF00"/>
              </a:gs>
            </a:gsLst>
            <a:lin ang="5400000" scaled="0"/>
          </a:gradFill>
          <a:ln w="31750">
            <a:solidFill>
              <a:srgbClr val="9900FF"/>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sv-SE" sz="1800" b="0" i="0" u="sng" strike="noStrike" kern="0" cap="none" spc="0" normalizeH="0" baseline="0" noProof="0">
              <a:ln>
                <a:noFill/>
              </a:ln>
              <a:solidFill>
                <a:srgbClr val="000000"/>
              </a:solidFill>
              <a:effectLst/>
              <a:uLnTx/>
              <a:uFillTx/>
            </a:endParaRPr>
          </a:p>
        </p:txBody>
      </p:sp>
      <p:sp>
        <p:nvSpPr>
          <p:cNvPr id="45061" name="Rectangle 4"/>
          <p:cNvSpPr>
            <a:spLocks noGrp="1" noChangeArrowheads="1"/>
          </p:cNvSpPr>
          <p:nvPr>
            <p:ph type="title"/>
          </p:nvPr>
        </p:nvSpPr>
        <p:spPr>
          <a:xfrm rot="21261049">
            <a:off x="1840352" y="2123454"/>
            <a:ext cx="2960806" cy="3166733"/>
          </a:xfrm>
        </p:spPr>
        <p:txBody>
          <a:bodyPr>
            <a:scene3d>
              <a:camera prst="orthographicFront"/>
              <a:lightRig rig="threePt" dir="t"/>
            </a:scene3d>
            <a:sp3d>
              <a:bevelB w="38100" h="38100"/>
            </a:sp3d>
          </a:bodyPr>
          <a:lstStyle/>
          <a:p>
            <a:r>
              <a:rPr lang="sv-SE" dirty="0"/>
              <a:t>Att hjälpa en deprimerad</a:t>
            </a:r>
            <a:br>
              <a:rPr lang="sv-SE" dirty="0"/>
            </a:br>
            <a:br>
              <a:rPr lang="sv-SE" dirty="0"/>
            </a:br>
            <a:r>
              <a:rPr lang="sv-SE" dirty="0"/>
              <a:t>Förhållningssätt och praktiska förslag</a:t>
            </a:r>
            <a:br>
              <a:rPr lang="sv-SE" dirty="0">
                <a:solidFill>
                  <a:srgbClr val="FF3300"/>
                </a:solidFill>
                <a:effectLst>
                  <a:outerShdw blurRad="50800" dist="38100" dir="2700000" algn="tl" rotWithShape="0">
                    <a:prstClr val="black">
                      <a:alpha val="40000"/>
                    </a:prstClr>
                  </a:outerShdw>
                </a:effectLst>
              </a:rPr>
            </a:br>
            <a:endParaRPr lang="sv-SE" dirty="0">
              <a:solidFill>
                <a:srgbClr val="FF3300"/>
              </a:solidFill>
              <a:effectLst>
                <a:outerShdw blurRad="50800" dist="38100" dir="2700000" algn="tl" rotWithShape="0">
                  <a:prstClr val="black">
                    <a:alpha val="40000"/>
                  </a:prstClr>
                </a:outerShdw>
              </a:effectLst>
            </a:endParaRPr>
          </a:p>
        </p:txBody>
      </p:sp>
      <p:sp>
        <p:nvSpPr>
          <p:cNvPr id="45064" name="Freeform 7"/>
          <p:cNvSpPr>
            <a:spLocks/>
          </p:cNvSpPr>
          <p:nvPr/>
        </p:nvSpPr>
        <p:spPr bwMode="auto">
          <a:xfrm>
            <a:off x="468313" y="4868863"/>
            <a:ext cx="1820862" cy="1679575"/>
          </a:xfrm>
          <a:custGeom>
            <a:avLst/>
            <a:gdLst>
              <a:gd name="T0" fmla="*/ 531 w 1147"/>
              <a:gd name="T1" fmla="*/ 464 h 1058"/>
              <a:gd name="T2" fmla="*/ 521 w 1147"/>
              <a:gd name="T3" fmla="*/ 89 h 1058"/>
              <a:gd name="T4" fmla="*/ 494 w 1147"/>
              <a:gd name="T5" fmla="*/ 34 h 1058"/>
              <a:gd name="T6" fmla="*/ 439 w 1147"/>
              <a:gd name="T7" fmla="*/ 16 h 1058"/>
              <a:gd name="T8" fmla="*/ 412 w 1147"/>
              <a:gd name="T9" fmla="*/ 7 h 1058"/>
              <a:gd name="T10" fmla="*/ 220 w 1147"/>
              <a:gd name="T11" fmla="*/ 61 h 1058"/>
              <a:gd name="T12" fmla="*/ 192 w 1147"/>
              <a:gd name="T13" fmla="*/ 162 h 1058"/>
              <a:gd name="T14" fmla="*/ 220 w 1147"/>
              <a:gd name="T15" fmla="*/ 400 h 1058"/>
              <a:gd name="T16" fmla="*/ 275 w 1147"/>
              <a:gd name="T17" fmla="*/ 427 h 1058"/>
              <a:gd name="T18" fmla="*/ 348 w 1147"/>
              <a:gd name="T19" fmla="*/ 500 h 1058"/>
              <a:gd name="T20" fmla="*/ 357 w 1147"/>
              <a:gd name="T21" fmla="*/ 528 h 1058"/>
              <a:gd name="T22" fmla="*/ 384 w 1147"/>
              <a:gd name="T23" fmla="*/ 537 h 1058"/>
              <a:gd name="T24" fmla="*/ 357 w 1147"/>
              <a:gd name="T25" fmla="*/ 546 h 1058"/>
              <a:gd name="T26" fmla="*/ 165 w 1147"/>
              <a:gd name="T27" fmla="*/ 555 h 1058"/>
              <a:gd name="T28" fmla="*/ 101 w 1147"/>
              <a:gd name="T29" fmla="*/ 573 h 1058"/>
              <a:gd name="T30" fmla="*/ 73 w 1147"/>
              <a:gd name="T31" fmla="*/ 592 h 1058"/>
              <a:gd name="T32" fmla="*/ 46 w 1147"/>
              <a:gd name="T33" fmla="*/ 601 h 1058"/>
              <a:gd name="T34" fmla="*/ 0 w 1147"/>
              <a:gd name="T35" fmla="*/ 674 h 1058"/>
              <a:gd name="T36" fmla="*/ 73 w 1147"/>
              <a:gd name="T37" fmla="*/ 857 h 1058"/>
              <a:gd name="T38" fmla="*/ 174 w 1147"/>
              <a:gd name="T39" fmla="*/ 921 h 1058"/>
              <a:gd name="T40" fmla="*/ 275 w 1147"/>
              <a:gd name="T41" fmla="*/ 903 h 1058"/>
              <a:gd name="T42" fmla="*/ 284 w 1147"/>
              <a:gd name="T43" fmla="*/ 875 h 1058"/>
              <a:gd name="T44" fmla="*/ 311 w 1147"/>
              <a:gd name="T45" fmla="*/ 857 h 1058"/>
              <a:gd name="T46" fmla="*/ 393 w 1147"/>
              <a:gd name="T47" fmla="*/ 729 h 1058"/>
              <a:gd name="T48" fmla="*/ 403 w 1147"/>
              <a:gd name="T49" fmla="*/ 701 h 1058"/>
              <a:gd name="T50" fmla="*/ 430 w 1147"/>
              <a:gd name="T51" fmla="*/ 665 h 1058"/>
              <a:gd name="T52" fmla="*/ 448 w 1147"/>
              <a:gd name="T53" fmla="*/ 592 h 1058"/>
              <a:gd name="T54" fmla="*/ 485 w 1147"/>
              <a:gd name="T55" fmla="*/ 893 h 1058"/>
              <a:gd name="T56" fmla="*/ 595 w 1147"/>
              <a:gd name="T57" fmla="*/ 1040 h 1058"/>
              <a:gd name="T58" fmla="*/ 649 w 1147"/>
              <a:gd name="T59" fmla="*/ 1058 h 1058"/>
              <a:gd name="T60" fmla="*/ 704 w 1147"/>
              <a:gd name="T61" fmla="*/ 1040 h 1058"/>
              <a:gd name="T62" fmla="*/ 759 w 1147"/>
              <a:gd name="T63" fmla="*/ 957 h 1058"/>
              <a:gd name="T64" fmla="*/ 787 w 1147"/>
              <a:gd name="T65" fmla="*/ 857 h 1058"/>
              <a:gd name="T66" fmla="*/ 759 w 1147"/>
              <a:gd name="T67" fmla="*/ 647 h 1058"/>
              <a:gd name="T68" fmla="*/ 677 w 1147"/>
              <a:gd name="T69" fmla="*/ 610 h 1058"/>
              <a:gd name="T70" fmla="*/ 713 w 1147"/>
              <a:gd name="T71" fmla="*/ 647 h 1058"/>
              <a:gd name="T72" fmla="*/ 732 w 1147"/>
              <a:gd name="T73" fmla="*/ 674 h 1058"/>
              <a:gd name="T74" fmla="*/ 887 w 1147"/>
              <a:gd name="T75" fmla="*/ 729 h 1058"/>
              <a:gd name="T76" fmla="*/ 979 w 1147"/>
              <a:gd name="T77" fmla="*/ 720 h 1058"/>
              <a:gd name="T78" fmla="*/ 1015 w 1147"/>
              <a:gd name="T79" fmla="*/ 711 h 1058"/>
              <a:gd name="T80" fmla="*/ 1052 w 1147"/>
              <a:gd name="T81" fmla="*/ 674 h 1058"/>
              <a:gd name="T82" fmla="*/ 1088 w 1147"/>
              <a:gd name="T83" fmla="*/ 592 h 1058"/>
              <a:gd name="T84" fmla="*/ 1033 w 1147"/>
              <a:gd name="T85" fmla="*/ 345 h 1058"/>
              <a:gd name="T86" fmla="*/ 841 w 1147"/>
              <a:gd name="T87" fmla="*/ 409 h 1058"/>
              <a:gd name="T88" fmla="*/ 814 w 1147"/>
              <a:gd name="T89" fmla="*/ 455 h 1058"/>
              <a:gd name="T90" fmla="*/ 805 w 1147"/>
              <a:gd name="T91" fmla="*/ 482 h 1058"/>
              <a:gd name="T92" fmla="*/ 777 w 1147"/>
              <a:gd name="T93" fmla="*/ 491 h 1058"/>
              <a:gd name="T94" fmla="*/ 732 w 1147"/>
              <a:gd name="T95" fmla="*/ 482 h 1058"/>
              <a:gd name="T96" fmla="*/ 759 w 1147"/>
              <a:gd name="T97" fmla="*/ 464 h 1058"/>
              <a:gd name="T98" fmla="*/ 823 w 1147"/>
              <a:gd name="T99" fmla="*/ 409 h 1058"/>
              <a:gd name="T100" fmla="*/ 851 w 1147"/>
              <a:gd name="T101" fmla="*/ 317 h 1058"/>
              <a:gd name="T102" fmla="*/ 787 w 1147"/>
              <a:gd name="T103" fmla="*/ 61 h 1058"/>
              <a:gd name="T104" fmla="*/ 659 w 1147"/>
              <a:gd name="T105" fmla="*/ 71 h 1058"/>
              <a:gd name="T106" fmla="*/ 585 w 1147"/>
              <a:gd name="T107" fmla="*/ 135 h 1058"/>
              <a:gd name="T108" fmla="*/ 540 w 1147"/>
              <a:gd name="T109" fmla="*/ 336 h 1058"/>
              <a:gd name="T110" fmla="*/ 531 w 1147"/>
              <a:gd name="T111" fmla="*/ 464 h 10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7"/>
              <a:gd name="T169" fmla="*/ 0 h 1058"/>
              <a:gd name="T170" fmla="*/ 1147 w 1147"/>
              <a:gd name="T171" fmla="*/ 1058 h 10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7" h="1058">
                <a:moveTo>
                  <a:pt x="531" y="464"/>
                </a:moveTo>
                <a:cubicBezTo>
                  <a:pt x="541" y="340"/>
                  <a:pt x="557" y="210"/>
                  <a:pt x="521" y="89"/>
                </a:cubicBezTo>
                <a:cubicBezTo>
                  <a:pt x="517" y="74"/>
                  <a:pt x="509" y="43"/>
                  <a:pt x="494" y="34"/>
                </a:cubicBezTo>
                <a:cubicBezTo>
                  <a:pt x="478" y="24"/>
                  <a:pt x="457" y="22"/>
                  <a:pt x="439" y="16"/>
                </a:cubicBezTo>
                <a:cubicBezTo>
                  <a:pt x="430" y="13"/>
                  <a:pt x="412" y="7"/>
                  <a:pt x="412" y="7"/>
                </a:cubicBezTo>
                <a:cubicBezTo>
                  <a:pt x="313" y="14"/>
                  <a:pt x="281" y="0"/>
                  <a:pt x="220" y="61"/>
                </a:cubicBezTo>
                <a:cubicBezTo>
                  <a:pt x="209" y="94"/>
                  <a:pt x="200" y="128"/>
                  <a:pt x="192" y="162"/>
                </a:cubicBezTo>
                <a:cubicBezTo>
                  <a:pt x="193" y="183"/>
                  <a:pt x="189" y="352"/>
                  <a:pt x="220" y="400"/>
                </a:cubicBezTo>
                <a:cubicBezTo>
                  <a:pt x="230" y="415"/>
                  <a:pt x="259" y="422"/>
                  <a:pt x="275" y="427"/>
                </a:cubicBezTo>
                <a:cubicBezTo>
                  <a:pt x="301" y="454"/>
                  <a:pt x="316" y="480"/>
                  <a:pt x="348" y="500"/>
                </a:cubicBezTo>
                <a:cubicBezTo>
                  <a:pt x="351" y="509"/>
                  <a:pt x="350" y="521"/>
                  <a:pt x="357" y="528"/>
                </a:cubicBezTo>
                <a:cubicBezTo>
                  <a:pt x="364" y="535"/>
                  <a:pt x="384" y="528"/>
                  <a:pt x="384" y="537"/>
                </a:cubicBezTo>
                <a:cubicBezTo>
                  <a:pt x="384" y="546"/>
                  <a:pt x="366" y="545"/>
                  <a:pt x="357" y="546"/>
                </a:cubicBezTo>
                <a:cubicBezTo>
                  <a:pt x="293" y="551"/>
                  <a:pt x="229" y="552"/>
                  <a:pt x="165" y="555"/>
                </a:cubicBezTo>
                <a:cubicBezTo>
                  <a:pt x="144" y="562"/>
                  <a:pt x="121" y="564"/>
                  <a:pt x="101" y="573"/>
                </a:cubicBezTo>
                <a:cubicBezTo>
                  <a:pt x="91" y="578"/>
                  <a:pt x="83" y="587"/>
                  <a:pt x="73" y="592"/>
                </a:cubicBezTo>
                <a:cubicBezTo>
                  <a:pt x="65" y="596"/>
                  <a:pt x="55" y="598"/>
                  <a:pt x="46" y="601"/>
                </a:cubicBezTo>
                <a:cubicBezTo>
                  <a:pt x="28" y="628"/>
                  <a:pt x="10" y="643"/>
                  <a:pt x="0" y="674"/>
                </a:cubicBezTo>
                <a:cubicBezTo>
                  <a:pt x="10" y="761"/>
                  <a:pt x="6" y="805"/>
                  <a:pt x="73" y="857"/>
                </a:cubicBezTo>
                <a:cubicBezTo>
                  <a:pt x="106" y="883"/>
                  <a:pt x="134" y="908"/>
                  <a:pt x="174" y="921"/>
                </a:cubicBezTo>
                <a:cubicBezTo>
                  <a:pt x="208" y="917"/>
                  <a:pt x="251" y="927"/>
                  <a:pt x="275" y="903"/>
                </a:cubicBezTo>
                <a:cubicBezTo>
                  <a:pt x="282" y="896"/>
                  <a:pt x="278" y="883"/>
                  <a:pt x="284" y="875"/>
                </a:cubicBezTo>
                <a:cubicBezTo>
                  <a:pt x="291" y="866"/>
                  <a:pt x="302" y="863"/>
                  <a:pt x="311" y="857"/>
                </a:cubicBezTo>
                <a:cubicBezTo>
                  <a:pt x="326" y="811"/>
                  <a:pt x="359" y="763"/>
                  <a:pt x="393" y="729"/>
                </a:cubicBezTo>
                <a:cubicBezTo>
                  <a:pt x="396" y="720"/>
                  <a:pt x="398" y="710"/>
                  <a:pt x="403" y="701"/>
                </a:cubicBezTo>
                <a:cubicBezTo>
                  <a:pt x="411" y="688"/>
                  <a:pt x="424" y="679"/>
                  <a:pt x="430" y="665"/>
                </a:cubicBezTo>
                <a:cubicBezTo>
                  <a:pt x="440" y="642"/>
                  <a:pt x="448" y="592"/>
                  <a:pt x="448" y="592"/>
                </a:cubicBezTo>
                <a:cubicBezTo>
                  <a:pt x="480" y="688"/>
                  <a:pt x="429" y="806"/>
                  <a:pt x="485" y="893"/>
                </a:cubicBezTo>
                <a:cubicBezTo>
                  <a:pt x="521" y="948"/>
                  <a:pt x="547" y="992"/>
                  <a:pt x="595" y="1040"/>
                </a:cubicBezTo>
                <a:cubicBezTo>
                  <a:pt x="608" y="1053"/>
                  <a:pt x="649" y="1058"/>
                  <a:pt x="649" y="1058"/>
                </a:cubicBezTo>
                <a:cubicBezTo>
                  <a:pt x="667" y="1052"/>
                  <a:pt x="693" y="1056"/>
                  <a:pt x="704" y="1040"/>
                </a:cubicBezTo>
                <a:cubicBezTo>
                  <a:pt x="723" y="1012"/>
                  <a:pt x="735" y="982"/>
                  <a:pt x="759" y="957"/>
                </a:cubicBezTo>
                <a:cubicBezTo>
                  <a:pt x="770" y="924"/>
                  <a:pt x="778" y="890"/>
                  <a:pt x="787" y="857"/>
                </a:cubicBezTo>
                <a:cubicBezTo>
                  <a:pt x="787" y="851"/>
                  <a:pt x="790" y="686"/>
                  <a:pt x="759" y="647"/>
                </a:cubicBezTo>
                <a:cubicBezTo>
                  <a:pt x="741" y="623"/>
                  <a:pt x="677" y="610"/>
                  <a:pt x="677" y="610"/>
                </a:cubicBezTo>
                <a:cubicBezTo>
                  <a:pt x="696" y="667"/>
                  <a:pt x="670" y="612"/>
                  <a:pt x="713" y="647"/>
                </a:cubicBezTo>
                <a:cubicBezTo>
                  <a:pt x="722" y="654"/>
                  <a:pt x="723" y="667"/>
                  <a:pt x="732" y="674"/>
                </a:cubicBezTo>
                <a:cubicBezTo>
                  <a:pt x="772" y="706"/>
                  <a:pt x="840" y="713"/>
                  <a:pt x="887" y="729"/>
                </a:cubicBezTo>
                <a:cubicBezTo>
                  <a:pt x="918" y="726"/>
                  <a:pt x="948" y="724"/>
                  <a:pt x="979" y="720"/>
                </a:cubicBezTo>
                <a:cubicBezTo>
                  <a:pt x="991" y="718"/>
                  <a:pt x="1005" y="719"/>
                  <a:pt x="1015" y="711"/>
                </a:cubicBezTo>
                <a:cubicBezTo>
                  <a:pt x="1082" y="656"/>
                  <a:pt x="960" y="704"/>
                  <a:pt x="1052" y="674"/>
                </a:cubicBezTo>
                <a:cubicBezTo>
                  <a:pt x="1062" y="645"/>
                  <a:pt x="1078" y="621"/>
                  <a:pt x="1088" y="592"/>
                </a:cubicBezTo>
                <a:cubicBezTo>
                  <a:pt x="1104" y="494"/>
                  <a:pt x="1147" y="382"/>
                  <a:pt x="1033" y="345"/>
                </a:cubicBezTo>
                <a:cubicBezTo>
                  <a:pt x="787" y="375"/>
                  <a:pt x="955" y="336"/>
                  <a:pt x="841" y="409"/>
                </a:cubicBezTo>
                <a:cubicBezTo>
                  <a:pt x="816" y="484"/>
                  <a:pt x="851" y="392"/>
                  <a:pt x="814" y="455"/>
                </a:cubicBezTo>
                <a:cubicBezTo>
                  <a:pt x="809" y="463"/>
                  <a:pt x="812" y="475"/>
                  <a:pt x="805" y="482"/>
                </a:cubicBezTo>
                <a:cubicBezTo>
                  <a:pt x="798" y="489"/>
                  <a:pt x="786" y="488"/>
                  <a:pt x="777" y="491"/>
                </a:cubicBezTo>
                <a:cubicBezTo>
                  <a:pt x="762" y="488"/>
                  <a:pt x="740" y="495"/>
                  <a:pt x="732" y="482"/>
                </a:cubicBezTo>
                <a:cubicBezTo>
                  <a:pt x="726" y="473"/>
                  <a:pt x="751" y="471"/>
                  <a:pt x="759" y="464"/>
                </a:cubicBezTo>
                <a:cubicBezTo>
                  <a:pt x="782" y="445"/>
                  <a:pt x="798" y="426"/>
                  <a:pt x="823" y="409"/>
                </a:cubicBezTo>
                <a:cubicBezTo>
                  <a:pt x="845" y="342"/>
                  <a:pt x="836" y="373"/>
                  <a:pt x="851" y="317"/>
                </a:cubicBezTo>
                <a:cubicBezTo>
                  <a:pt x="846" y="203"/>
                  <a:pt x="896" y="91"/>
                  <a:pt x="787" y="61"/>
                </a:cubicBezTo>
                <a:cubicBezTo>
                  <a:pt x="744" y="64"/>
                  <a:pt x="701" y="63"/>
                  <a:pt x="659" y="71"/>
                </a:cubicBezTo>
                <a:cubicBezTo>
                  <a:pt x="627" y="77"/>
                  <a:pt x="585" y="135"/>
                  <a:pt x="585" y="135"/>
                </a:cubicBezTo>
                <a:cubicBezTo>
                  <a:pt x="568" y="202"/>
                  <a:pt x="546" y="267"/>
                  <a:pt x="540" y="336"/>
                </a:cubicBezTo>
                <a:cubicBezTo>
                  <a:pt x="536" y="379"/>
                  <a:pt x="531" y="464"/>
                  <a:pt x="531" y="464"/>
                </a:cubicBezTo>
                <a:close/>
              </a:path>
            </a:pathLst>
          </a:custGeom>
          <a:solidFill>
            <a:srgbClr val="66FFFF"/>
          </a:solidFill>
          <a:ln w="15875">
            <a:noFill/>
            <a:round/>
            <a:headEnd/>
            <a:tailEn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sv-SE" sz="1800" b="0" i="0" u="sng" strike="noStrike" kern="0" cap="none" spc="0" normalizeH="0" baseline="0" noProof="0">
              <a:ln>
                <a:noFill/>
              </a:ln>
              <a:solidFill>
                <a:srgbClr val="000000"/>
              </a:solidFill>
              <a:effectLst/>
              <a:uLnTx/>
              <a:uFillTx/>
              <a:latin typeface="Calibri" pitchFamily="34" charset="0"/>
            </a:endParaRPr>
          </a:p>
        </p:txBody>
      </p:sp>
      <p:sp>
        <p:nvSpPr>
          <p:cNvPr id="45066" name="Freeform 9"/>
          <p:cNvSpPr>
            <a:spLocks/>
          </p:cNvSpPr>
          <p:nvPr/>
        </p:nvSpPr>
        <p:spPr bwMode="auto">
          <a:xfrm>
            <a:off x="314307" y="357166"/>
            <a:ext cx="1614487" cy="1436687"/>
          </a:xfrm>
          <a:custGeom>
            <a:avLst/>
            <a:gdLst>
              <a:gd name="T0" fmla="*/ 395 w 1017"/>
              <a:gd name="T1" fmla="*/ 415 h 905"/>
              <a:gd name="T2" fmla="*/ 285 w 1017"/>
              <a:gd name="T3" fmla="*/ 342 h 905"/>
              <a:gd name="T4" fmla="*/ 249 w 1017"/>
              <a:gd name="T5" fmla="*/ 287 h 905"/>
              <a:gd name="T6" fmla="*/ 267 w 1017"/>
              <a:gd name="T7" fmla="*/ 67 h 905"/>
              <a:gd name="T8" fmla="*/ 276 w 1017"/>
              <a:gd name="T9" fmla="*/ 40 h 905"/>
              <a:gd name="T10" fmla="*/ 331 w 1017"/>
              <a:gd name="T11" fmla="*/ 3 h 905"/>
              <a:gd name="T12" fmla="*/ 496 w 1017"/>
              <a:gd name="T13" fmla="*/ 49 h 905"/>
              <a:gd name="T14" fmla="*/ 532 w 1017"/>
              <a:gd name="T15" fmla="*/ 131 h 905"/>
              <a:gd name="T16" fmla="*/ 523 w 1017"/>
              <a:gd name="T17" fmla="*/ 332 h 905"/>
              <a:gd name="T18" fmla="*/ 514 w 1017"/>
              <a:gd name="T19" fmla="*/ 360 h 905"/>
              <a:gd name="T20" fmla="*/ 560 w 1017"/>
              <a:gd name="T21" fmla="*/ 323 h 905"/>
              <a:gd name="T22" fmla="*/ 624 w 1017"/>
              <a:gd name="T23" fmla="*/ 250 h 905"/>
              <a:gd name="T24" fmla="*/ 669 w 1017"/>
              <a:gd name="T25" fmla="*/ 204 h 905"/>
              <a:gd name="T26" fmla="*/ 834 w 1017"/>
              <a:gd name="T27" fmla="*/ 131 h 905"/>
              <a:gd name="T28" fmla="*/ 916 w 1017"/>
              <a:gd name="T29" fmla="*/ 150 h 905"/>
              <a:gd name="T30" fmla="*/ 1008 w 1017"/>
              <a:gd name="T31" fmla="*/ 250 h 905"/>
              <a:gd name="T32" fmla="*/ 1017 w 1017"/>
              <a:gd name="T33" fmla="*/ 278 h 905"/>
              <a:gd name="T34" fmla="*/ 1008 w 1017"/>
              <a:gd name="T35" fmla="*/ 406 h 905"/>
              <a:gd name="T36" fmla="*/ 880 w 1017"/>
              <a:gd name="T37" fmla="*/ 497 h 905"/>
              <a:gd name="T38" fmla="*/ 706 w 1017"/>
              <a:gd name="T39" fmla="*/ 488 h 905"/>
              <a:gd name="T40" fmla="*/ 715 w 1017"/>
              <a:gd name="T41" fmla="*/ 515 h 905"/>
              <a:gd name="T42" fmla="*/ 816 w 1017"/>
              <a:gd name="T43" fmla="*/ 598 h 905"/>
              <a:gd name="T44" fmla="*/ 861 w 1017"/>
              <a:gd name="T45" fmla="*/ 671 h 905"/>
              <a:gd name="T46" fmla="*/ 852 w 1017"/>
              <a:gd name="T47" fmla="*/ 780 h 905"/>
              <a:gd name="T48" fmla="*/ 742 w 1017"/>
              <a:gd name="T49" fmla="*/ 899 h 905"/>
              <a:gd name="T50" fmla="*/ 605 w 1017"/>
              <a:gd name="T51" fmla="*/ 881 h 905"/>
              <a:gd name="T52" fmla="*/ 541 w 1017"/>
              <a:gd name="T53" fmla="*/ 817 h 905"/>
              <a:gd name="T54" fmla="*/ 532 w 1017"/>
              <a:gd name="T55" fmla="*/ 771 h 905"/>
              <a:gd name="T56" fmla="*/ 541 w 1017"/>
              <a:gd name="T57" fmla="*/ 625 h 905"/>
              <a:gd name="T58" fmla="*/ 560 w 1017"/>
              <a:gd name="T59" fmla="*/ 607 h 905"/>
              <a:gd name="T60" fmla="*/ 468 w 1017"/>
              <a:gd name="T61" fmla="*/ 698 h 905"/>
              <a:gd name="T62" fmla="*/ 422 w 1017"/>
              <a:gd name="T63" fmla="*/ 735 h 905"/>
              <a:gd name="T64" fmla="*/ 368 w 1017"/>
              <a:gd name="T65" fmla="*/ 771 h 905"/>
              <a:gd name="T66" fmla="*/ 157 w 1017"/>
              <a:gd name="T67" fmla="*/ 790 h 905"/>
              <a:gd name="T68" fmla="*/ 102 w 1017"/>
              <a:gd name="T69" fmla="*/ 771 h 905"/>
              <a:gd name="T70" fmla="*/ 84 w 1017"/>
              <a:gd name="T71" fmla="*/ 744 h 905"/>
              <a:gd name="T72" fmla="*/ 20 w 1017"/>
              <a:gd name="T73" fmla="*/ 680 h 905"/>
              <a:gd name="T74" fmla="*/ 20 w 1017"/>
              <a:gd name="T75" fmla="*/ 497 h 905"/>
              <a:gd name="T76" fmla="*/ 121 w 1017"/>
              <a:gd name="T77" fmla="*/ 433 h 905"/>
              <a:gd name="T78" fmla="*/ 176 w 1017"/>
              <a:gd name="T79" fmla="*/ 415 h 905"/>
              <a:gd name="T80" fmla="*/ 313 w 1017"/>
              <a:gd name="T81" fmla="*/ 424 h 905"/>
              <a:gd name="T82" fmla="*/ 395 w 1017"/>
              <a:gd name="T83" fmla="*/ 415 h 9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17"/>
              <a:gd name="T127" fmla="*/ 0 h 905"/>
              <a:gd name="T128" fmla="*/ 1017 w 1017"/>
              <a:gd name="T129" fmla="*/ 905 h 9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17" h="905">
                <a:moveTo>
                  <a:pt x="395" y="415"/>
                </a:moveTo>
                <a:cubicBezTo>
                  <a:pt x="327" y="404"/>
                  <a:pt x="324" y="394"/>
                  <a:pt x="285" y="342"/>
                </a:cubicBezTo>
                <a:cubicBezTo>
                  <a:pt x="272" y="324"/>
                  <a:pt x="249" y="287"/>
                  <a:pt x="249" y="287"/>
                </a:cubicBezTo>
                <a:cubicBezTo>
                  <a:pt x="237" y="216"/>
                  <a:pt x="213" y="124"/>
                  <a:pt x="267" y="67"/>
                </a:cubicBezTo>
                <a:cubicBezTo>
                  <a:pt x="270" y="58"/>
                  <a:pt x="269" y="47"/>
                  <a:pt x="276" y="40"/>
                </a:cubicBezTo>
                <a:cubicBezTo>
                  <a:pt x="292" y="24"/>
                  <a:pt x="331" y="3"/>
                  <a:pt x="331" y="3"/>
                </a:cubicBezTo>
                <a:cubicBezTo>
                  <a:pt x="473" y="14"/>
                  <a:pt x="420" y="0"/>
                  <a:pt x="496" y="49"/>
                </a:cubicBezTo>
                <a:cubicBezTo>
                  <a:pt x="507" y="82"/>
                  <a:pt x="523" y="96"/>
                  <a:pt x="532" y="131"/>
                </a:cubicBezTo>
                <a:cubicBezTo>
                  <a:pt x="529" y="198"/>
                  <a:pt x="528" y="265"/>
                  <a:pt x="523" y="332"/>
                </a:cubicBezTo>
                <a:cubicBezTo>
                  <a:pt x="522" y="342"/>
                  <a:pt x="505" y="355"/>
                  <a:pt x="514" y="360"/>
                </a:cubicBezTo>
                <a:cubicBezTo>
                  <a:pt x="521" y="364"/>
                  <a:pt x="556" y="327"/>
                  <a:pt x="560" y="323"/>
                </a:cubicBezTo>
                <a:cubicBezTo>
                  <a:pt x="573" y="283"/>
                  <a:pt x="594" y="276"/>
                  <a:pt x="624" y="250"/>
                </a:cubicBezTo>
                <a:cubicBezTo>
                  <a:pt x="640" y="236"/>
                  <a:pt x="650" y="213"/>
                  <a:pt x="669" y="204"/>
                </a:cubicBezTo>
                <a:cubicBezTo>
                  <a:pt x="725" y="177"/>
                  <a:pt x="774" y="150"/>
                  <a:pt x="834" y="131"/>
                </a:cubicBezTo>
                <a:cubicBezTo>
                  <a:pt x="841" y="132"/>
                  <a:pt x="901" y="138"/>
                  <a:pt x="916" y="150"/>
                </a:cubicBezTo>
                <a:cubicBezTo>
                  <a:pt x="952" y="178"/>
                  <a:pt x="982" y="213"/>
                  <a:pt x="1008" y="250"/>
                </a:cubicBezTo>
                <a:cubicBezTo>
                  <a:pt x="1011" y="259"/>
                  <a:pt x="1017" y="268"/>
                  <a:pt x="1017" y="278"/>
                </a:cubicBezTo>
                <a:cubicBezTo>
                  <a:pt x="1017" y="321"/>
                  <a:pt x="1016" y="364"/>
                  <a:pt x="1008" y="406"/>
                </a:cubicBezTo>
                <a:cubicBezTo>
                  <a:pt x="1001" y="446"/>
                  <a:pt x="911" y="482"/>
                  <a:pt x="880" y="497"/>
                </a:cubicBezTo>
                <a:cubicBezTo>
                  <a:pt x="822" y="494"/>
                  <a:pt x="764" y="482"/>
                  <a:pt x="706" y="488"/>
                </a:cubicBezTo>
                <a:cubicBezTo>
                  <a:pt x="697" y="489"/>
                  <a:pt x="709" y="508"/>
                  <a:pt x="715" y="515"/>
                </a:cubicBezTo>
                <a:cubicBezTo>
                  <a:pt x="740" y="546"/>
                  <a:pt x="787" y="569"/>
                  <a:pt x="816" y="598"/>
                </a:cubicBezTo>
                <a:cubicBezTo>
                  <a:pt x="830" y="639"/>
                  <a:pt x="848" y="630"/>
                  <a:pt x="861" y="671"/>
                </a:cubicBezTo>
                <a:cubicBezTo>
                  <a:pt x="858" y="707"/>
                  <a:pt x="858" y="744"/>
                  <a:pt x="852" y="780"/>
                </a:cubicBezTo>
                <a:cubicBezTo>
                  <a:pt x="840" y="854"/>
                  <a:pt x="798" y="863"/>
                  <a:pt x="742" y="899"/>
                </a:cubicBezTo>
                <a:cubicBezTo>
                  <a:pt x="696" y="894"/>
                  <a:pt x="644" y="905"/>
                  <a:pt x="605" y="881"/>
                </a:cubicBezTo>
                <a:cubicBezTo>
                  <a:pt x="579" y="865"/>
                  <a:pt x="563" y="838"/>
                  <a:pt x="541" y="817"/>
                </a:cubicBezTo>
                <a:cubicBezTo>
                  <a:pt x="538" y="802"/>
                  <a:pt x="532" y="787"/>
                  <a:pt x="532" y="771"/>
                </a:cubicBezTo>
                <a:cubicBezTo>
                  <a:pt x="532" y="722"/>
                  <a:pt x="533" y="673"/>
                  <a:pt x="541" y="625"/>
                </a:cubicBezTo>
                <a:cubicBezTo>
                  <a:pt x="542" y="616"/>
                  <a:pt x="560" y="598"/>
                  <a:pt x="560" y="607"/>
                </a:cubicBezTo>
                <a:cubicBezTo>
                  <a:pt x="560" y="651"/>
                  <a:pt x="505" y="686"/>
                  <a:pt x="468" y="698"/>
                </a:cubicBezTo>
                <a:cubicBezTo>
                  <a:pt x="429" y="759"/>
                  <a:pt x="475" y="700"/>
                  <a:pt x="422" y="735"/>
                </a:cubicBezTo>
                <a:cubicBezTo>
                  <a:pt x="352" y="781"/>
                  <a:pt x="434" y="749"/>
                  <a:pt x="368" y="771"/>
                </a:cubicBezTo>
                <a:cubicBezTo>
                  <a:pt x="310" y="829"/>
                  <a:pt x="245" y="795"/>
                  <a:pt x="157" y="790"/>
                </a:cubicBezTo>
                <a:cubicBezTo>
                  <a:pt x="139" y="783"/>
                  <a:pt x="117" y="783"/>
                  <a:pt x="102" y="771"/>
                </a:cubicBezTo>
                <a:cubicBezTo>
                  <a:pt x="93" y="764"/>
                  <a:pt x="92" y="752"/>
                  <a:pt x="84" y="744"/>
                </a:cubicBezTo>
                <a:cubicBezTo>
                  <a:pt x="59" y="719"/>
                  <a:pt x="40" y="711"/>
                  <a:pt x="20" y="680"/>
                </a:cubicBezTo>
                <a:cubicBezTo>
                  <a:pt x="19" y="672"/>
                  <a:pt x="0" y="534"/>
                  <a:pt x="20" y="497"/>
                </a:cubicBezTo>
                <a:cubicBezTo>
                  <a:pt x="47" y="448"/>
                  <a:pt x="75" y="448"/>
                  <a:pt x="121" y="433"/>
                </a:cubicBezTo>
                <a:cubicBezTo>
                  <a:pt x="139" y="427"/>
                  <a:pt x="176" y="415"/>
                  <a:pt x="176" y="415"/>
                </a:cubicBezTo>
                <a:cubicBezTo>
                  <a:pt x="222" y="418"/>
                  <a:pt x="267" y="424"/>
                  <a:pt x="313" y="424"/>
                </a:cubicBezTo>
                <a:cubicBezTo>
                  <a:pt x="340" y="424"/>
                  <a:pt x="395" y="415"/>
                  <a:pt x="395" y="415"/>
                </a:cubicBezTo>
                <a:close/>
              </a:path>
            </a:pathLst>
          </a:custGeom>
          <a:solidFill>
            <a:srgbClr val="FFC000"/>
          </a:solidFill>
          <a:ln w="15875">
            <a:noFill/>
            <a:round/>
            <a:headEnd/>
            <a:tailEnd/>
          </a:ln>
          <a:effectLst>
            <a:outerShdw blurRad="50800" dist="38100" dir="13500000" algn="br" rotWithShape="0">
              <a:prstClr val="black">
                <a:alpha val="40000"/>
              </a:prstClr>
            </a:outerShdw>
          </a:effectLst>
          <a:scene3d>
            <a:camera prst="orthographicFront">
              <a:rot lat="0" lon="0" rev="0"/>
            </a:camera>
            <a:lightRig rig="balanced" dir="t">
              <a:rot lat="0" lon="0" rev="8700000"/>
            </a:lightRig>
          </a:scene3d>
          <a:sp3d>
            <a:bevelT w="190500" h="38100"/>
          </a:sp3d>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sv-SE" sz="1800" b="0" i="0" u="sng" strike="noStrike" kern="0" cap="none" spc="0" normalizeH="0" baseline="0" noProof="0">
              <a:ln>
                <a:noFill/>
              </a:ln>
              <a:solidFill>
                <a:srgbClr val="000000"/>
              </a:solidFill>
              <a:effectLst/>
              <a:uLnTx/>
              <a:uFillTx/>
              <a:latin typeface="Calibri" pitchFamily="34" charset="0"/>
            </a:endParaRPr>
          </a:p>
        </p:txBody>
      </p:sp>
      <p:pic>
        <p:nvPicPr>
          <p:cNvPr id="10" name="Picture 1" descr="C:\Documents and Settings\Michael\Mina dokument\Nytt 13 juni 2008\2008-10-06\Fetthalt 20042.JPG"/>
          <p:cNvPicPr>
            <a:picLocks noChangeAspect="1" noChangeArrowheads="1"/>
          </p:cNvPicPr>
          <p:nvPr/>
        </p:nvPicPr>
        <p:blipFill>
          <a:blip r:embed="rId3"/>
          <a:srcRect l="9631" t="10606" r="15400" b="10606"/>
          <a:stretch>
            <a:fillRect/>
          </a:stretch>
        </p:blipFill>
        <p:spPr bwMode="auto">
          <a:xfrm>
            <a:off x="6357950" y="1285860"/>
            <a:ext cx="2500330" cy="3714776"/>
          </a:xfrm>
          <a:prstGeom prst="rect">
            <a:avLst/>
          </a:prstGeom>
          <a:noFill/>
        </p:spPr>
      </p:pic>
    </p:spTree>
    <p:extLst>
      <p:ext uri="{BB962C8B-B14F-4D97-AF65-F5344CB8AC3E}">
        <p14:creationId xmlns:p14="http://schemas.microsoft.com/office/powerpoint/2010/main" val="30516832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E8BE057-A53B-4992-819C-F85BC6928BA5}"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sv-SE" sz="1800" b="0" i="0" u="none" strike="noStrike" kern="0" cap="none" spc="0" normalizeH="0" baseline="0" noProof="0">
              <a:ln>
                <a:noFill/>
              </a:ln>
              <a:solidFill>
                <a:srgbClr val="000000"/>
              </a:solidFill>
              <a:effectLst/>
              <a:uLnTx/>
              <a:uFillTx/>
            </a:endParaRPr>
          </a:p>
        </p:txBody>
      </p:sp>
      <p:sp>
        <p:nvSpPr>
          <p:cNvPr id="378883" name="Rectangle 2"/>
          <p:cNvSpPr>
            <a:spLocks noGrp="1" noChangeArrowheads="1"/>
          </p:cNvSpPr>
          <p:nvPr>
            <p:ph type="title"/>
          </p:nvPr>
        </p:nvSpPr>
        <p:spPr>
          <a:xfrm>
            <a:off x="323528" y="404664"/>
            <a:ext cx="8229600" cy="1143000"/>
          </a:xfrm>
        </p:spPr>
        <p:txBody>
          <a:bodyPr/>
          <a:lstStyle/>
          <a:p>
            <a:pPr algn="ctr" eaLnBrk="1" hangingPunct="1"/>
            <a:r>
              <a:rPr lang="sv-SE" sz="2800" dirty="0">
                <a:solidFill>
                  <a:schemeClr val="tx1"/>
                </a:solidFill>
              </a:rPr>
              <a:t>Liten lathund för samtalet med en deprimerad patient</a:t>
            </a:r>
          </a:p>
        </p:txBody>
      </p:sp>
      <p:sp>
        <p:nvSpPr>
          <p:cNvPr id="378884" name="Rectangle 3"/>
          <p:cNvSpPr>
            <a:spLocks noGrp="1" noChangeArrowheads="1"/>
          </p:cNvSpPr>
          <p:nvPr>
            <p:ph type="body" idx="1"/>
          </p:nvPr>
        </p:nvSpPr>
        <p:spPr/>
        <p:txBody>
          <a:bodyPr/>
          <a:lstStyle/>
          <a:p>
            <a:pPr eaLnBrk="1" hangingPunct="1">
              <a:buClrTx/>
              <a:buFont typeface="Wingdings" pitchFamily="2" charset="2"/>
              <a:buChar char="q"/>
            </a:pPr>
            <a:r>
              <a:rPr lang="sv-SE" sz="2400" dirty="0"/>
              <a:t>Inge en känsla av att det är </a:t>
            </a:r>
            <a:r>
              <a:rPr lang="sv-SE" sz="2400" dirty="0">
                <a:solidFill>
                  <a:srgbClr val="FF3300"/>
                </a:solidFill>
              </a:rPr>
              <a:t>meningsfullt att berätta</a:t>
            </a:r>
            <a:r>
              <a:rPr lang="sv-SE" sz="2400" dirty="0"/>
              <a:t> hur man har det. </a:t>
            </a:r>
          </a:p>
          <a:p>
            <a:pPr eaLnBrk="1" hangingPunct="1">
              <a:buClrTx/>
              <a:buFont typeface="Wingdings" pitchFamily="2" charset="2"/>
              <a:buChar char="q"/>
            </a:pPr>
            <a:r>
              <a:rPr lang="sv-SE" sz="2400" dirty="0"/>
              <a:t>Försök </a:t>
            </a:r>
            <a:r>
              <a:rPr lang="sv-SE" sz="2400" dirty="0">
                <a:solidFill>
                  <a:srgbClr val="FF3300"/>
                </a:solidFill>
              </a:rPr>
              <a:t>skapa dialog</a:t>
            </a:r>
            <a:r>
              <a:rPr lang="sv-SE" sz="2400" dirty="0"/>
              <a:t> och undvik ”förhör”.</a:t>
            </a:r>
          </a:p>
          <a:p>
            <a:pPr eaLnBrk="1" hangingPunct="1">
              <a:buClrTx/>
              <a:buFont typeface="Wingdings" pitchFamily="2" charset="2"/>
              <a:buChar char="q"/>
            </a:pPr>
            <a:r>
              <a:rPr lang="sv-SE" sz="2400" dirty="0"/>
              <a:t>Undvik ”Jag förstår”.</a:t>
            </a:r>
          </a:p>
          <a:p>
            <a:pPr eaLnBrk="1" hangingPunct="1">
              <a:buClrTx/>
              <a:buFont typeface="Wingdings" pitchFamily="2" charset="2"/>
              <a:buChar char="q"/>
            </a:pPr>
            <a:r>
              <a:rPr lang="sv-SE" sz="2400" dirty="0">
                <a:solidFill>
                  <a:srgbClr val="FF3300"/>
                </a:solidFill>
              </a:rPr>
              <a:t>Återge</a:t>
            </a:r>
            <a:r>
              <a:rPr lang="sv-SE" sz="2400" dirty="0"/>
              <a:t> istället det du uppfattar som det väsentliga i patientens berättelse, och </a:t>
            </a:r>
            <a:r>
              <a:rPr lang="sv-SE" sz="2400" dirty="0">
                <a:solidFill>
                  <a:srgbClr val="FF3300"/>
                </a:solidFill>
              </a:rPr>
              <a:t>fråga om du förstått</a:t>
            </a:r>
            <a:r>
              <a:rPr lang="sv-SE" sz="2400" dirty="0"/>
              <a:t> det rätt.</a:t>
            </a:r>
          </a:p>
        </p:txBody>
      </p:sp>
    </p:spTree>
    <p:extLst>
      <p:ext uri="{BB962C8B-B14F-4D97-AF65-F5344CB8AC3E}">
        <p14:creationId xmlns:p14="http://schemas.microsoft.com/office/powerpoint/2010/main" val="25640729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8355531-0584-4237-A662-6FD7E44DFC7B}"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sv-SE" sz="1800" b="0" i="0" u="none" strike="noStrike" kern="0" cap="none" spc="0" normalizeH="0" baseline="0" noProof="0">
              <a:ln>
                <a:noFill/>
              </a:ln>
              <a:solidFill>
                <a:srgbClr val="000000"/>
              </a:solidFill>
              <a:effectLst/>
              <a:uLnTx/>
              <a:uFillTx/>
            </a:endParaRPr>
          </a:p>
        </p:txBody>
      </p:sp>
      <p:sp>
        <p:nvSpPr>
          <p:cNvPr id="379907" name="Rectangle 2"/>
          <p:cNvSpPr>
            <a:spLocks noGrp="1" noChangeArrowheads="1"/>
          </p:cNvSpPr>
          <p:nvPr>
            <p:ph type="title"/>
          </p:nvPr>
        </p:nvSpPr>
        <p:spPr>
          <a:xfrm>
            <a:off x="323528" y="260648"/>
            <a:ext cx="8229600" cy="1143000"/>
          </a:xfrm>
        </p:spPr>
        <p:txBody>
          <a:bodyPr/>
          <a:lstStyle/>
          <a:p>
            <a:pPr algn="ctr" eaLnBrk="1" hangingPunct="1"/>
            <a:r>
              <a:rPr lang="sv-SE" sz="2800" dirty="0">
                <a:solidFill>
                  <a:schemeClr val="tx1"/>
                </a:solidFill>
              </a:rPr>
              <a:t>Liten lathund för samtalet med en deprimerad patient</a:t>
            </a:r>
          </a:p>
        </p:txBody>
      </p:sp>
      <p:sp>
        <p:nvSpPr>
          <p:cNvPr id="379908" name="Rectangle 3"/>
          <p:cNvSpPr>
            <a:spLocks noGrp="1" noChangeArrowheads="1"/>
          </p:cNvSpPr>
          <p:nvPr>
            <p:ph type="body" idx="1"/>
          </p:nvPr>
        </p:nvSpPr>
        <p:spPr/>
        <p:txBody>
          <a:bodyPr/>
          <a:lstStyle/>
          <a:p>
            <a:pPr eaLnBrk="1" hangingPunct="1">
              <a:buClrTx/>
              <a:buFont typeface="Wingdings" pitchFamily="2" charset="2"/>
              <a:buChar char="q"/>
            </a:pPr>
            <a:r>
              <a:rPr lang="sv-SE" sz="2400" dirty="0">
                <a:solidFill>
                  <a:srgbClr val="FF3300"/>
                </a:solidFill>
              </a:rPr>
              <a:t>Undvik</a:t>
            </a:r>
            <a:r>
              <a:rPr lang="sv-SE" sz="2400" dirty="0"/>
              <a:t> att påtvinga patienten dina tolkningar av samband och sammanhang.</a:t>
            </a:r>
          </a:p>
          <a:p>
            <a:pPr eaLnBrk="1" hangingPunct="1">
              <a:buClrTx/>
              <a:buFont typeface="Wingdings" pitchFamily="2" charset="2"/>
              <a:buChar char="q"/>
            </a:pPr>
            <a:r>
              <a:rPr lang="sv-SE" sz="2400" dirty="0">
                <a:solidFill>
                  <a:srgbClr val="FF3300"/>
                </a:solidFill>
              </a:rPr>
              <a:t>Fråga </a:t>
            </a:r>
            <a:r>
              <a:rPr lang="sv-SE" sz="2400" dirty="0"/>
              <a:t>istället ödmjukt. ”Kan det kanske vara så att…?”</a:t>
            </a:r>
          </a:p>
          <a:p>
            <a:pPr eaLnBrk="1" hangingPunct="1">
              <a:buClrTx/>
              <a:buFont typeface="Wingdings" pitchFamily="2" charset="2"/>
              <a:buChar char="q"/>
            </a:pPr>
            <a:r>
              <a:rPr lang="sv-SE" sz="2400" dirty="0">
                <a:solidFill>
                  <a:srgbClr val="FF3300"/>
                </a:solidFill>
              </a:rPr>
              <a:t>Summera</a:t>
            </a:r>
            <a:r>
              <a:rPr lang="sv-SE" sz="2400" dirty="0"/>
              <a:t> mot slutet av samtalet gärna din uppfattning och förmedla eventuellt även ett preliminärt diagnostiskt tänkande.</a:t>
            </a:r>
          </a:p>
          <a:p>
            <a:pPr eaLnBrk="1" hangingPunct="1">
              <a:buClrTx/>
              <a:buFont typeface="Wingdings" pitchFamily="2" charset="2"/>
              <a:buChar char="q"/>
            </a:pPr>
            <a:r>
              <a:rPr lang="sv-SE" sz="2400" dirty="0">
                <a:solidFill>
                  <a:srgbClr val="FF3300"/>
                </a:solidFill>
              </a:rPr>
              <a:t>Fråga</a:t>
            </a:r>
            <a:r>
              <a:rPr lang="sv-SE" sz="2400" dirty="0"/>
              <a:t> patienten om han tycker att det stämmer.</a:t>
            </a:r>
          </a:p>
        </p:txBody>
      </p:sp>
    </p:spTree>
    <p:extLst>
      <p:ext uri="{BB962C8B-B14F-4D97-AF65-F5344CB8AC3E}">
        <p14:creationId xmlns:p14="http://schemas.microsoft.com/office/powerpoint/2010/main" val="232820691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CBA9203-8988-473A-BD54-6E2A2EEEE80B}"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sv-SE" sz="1800" b="0" i="0" u="none" strike="noStrike" kern="0" cap="none" spc="0" normalizeH="0" baseline="0" noProof="0">
              <a:ln>
                <a:noFill/>
              </a:ln>
              <a:solidFill>
                <a:srgbClr val="000000"/>
              </a:solidFill>
              <a:effectLst/>
              <a:uLnTx/>
              <a:uFillTx/>
            </a:endParaRPr>
          </a:p>
        </p:txBody>
      </p:sp>
      <p:sp>
        <p:nvSpPr>
          <p:cNvPr id="385027" name="Rectangle 2"/>
          <p:cNvSpPr>
            <a:spLocks noGrp="1" noChangeArrowheads="1"/>
          </p:cNvSpPr>
          <p:nvPr>
            <p:ph type="title"/>
          </p:nvPr>
        </p:nvSpPr>
        <p:spPr>
          <a:xfrm>
            <a:off x="467544" y="332656"/>
            <a:ext cx="8229600" cy="1143000"/>
          </a:xfrm>
        </p:spPr>
        <p:txBody>
          <a:bodyPr/>
          <a:lstStyle/>
          <a:p>
            <a:pPr algn="ctr" eaLnBrk="1" hangingPunct="1"/>
            <a:r>
              <a:rPr lang="sv-SE" sz="2800" dirty="0">
                <a:solidFill>
                  <a:schemeClr val="tx1"/>
                </a:solidFill>
              </a:rPr>
              <a:t>Liten lathund för samtalet med en deprimerad patient</a:t>
            </a:r>
          </a:p>
        </p:txBody>
      </p:sp>
      <p:sp>
        <p:nvSpPr>
          <p:cNvPr id="385028" name="Rectangle 3"/>
          <p:cNvSpPr>
            <a:spLocks noGrp="1" noChangeArrowheads="1"/>
          </p:cNvSpPr>
          <p:nvPr>
            <p:ph type="body" idx="1"/>
          </p:nvPr>
        </p:nvSpPr>
        <p:spPr/>
        <p:txBody>
          <a:bodyPr/>
          <a:lstStyle/>
          <a:p>
            <a:pPr eaLnBrk="1" hangingPunct="1">
              <a:buFont typeface="Wingdings" pitchFamily="2" charset="2"/>
              <a:buChar char="q"/>
            </a:pPr>
            <a:r>
              <a:rPr lang="sv-SE" sz="2400" dirty="0"/>
              <a:t>Gör </a:t>
            </a:r>
            <a:r>
              <a:rPr lang="sv-SE" sz="2400" dirty="0">
                <a:solidFill>
                  <a:srgbClr val="FF3300"/>
                </a:solidFill>
              </a:rPr>
              <a:t>överenskommelser</a:t>
            </a:r>
            <a:r>
              <a:rPr lang="sv-SE" sz="2400" dirty="0"/>
              <a:t> med patienten.</a:t>
            </a:r>
          </a:p>
          <a:p>
            <a:pPr eaLnBrk="1" hangingPunct="1">
              <a:buFont typeface="Wingdings" pitchFamily="2" charset="2"/>
              <a:buChar char="q"/>
            </a:pPr>
            <a:r>
              <a:rPr lang="sv-SE" sz="2400" dirty="0"/>
              <a:t>Behöver patienten </a:t>
            </a:r>
            <a:r>
              <a:rPr lang="sv-SE" sz="2400" dirty="0">
                <a:solidFill>
                  <a:srgbClr val="FF3300"/>
                </a:solidFill>
              </a:rPr>
              <a:t>praktisk hjälp?</a:t>
            </a:r>
          </a:p>
          <a:p>
            <a:pPr lvl="1" eaLnBrk="1" hangingPunct="1">
              <a:buClrTx/>
              <a:buFont typeface="Wingdings" pitchFamily="2" charset="2"/>
              <a:buChar char="§"/>
            </a:pPr>
            <a:r>
              <a:rPr lang="sv-SE" sz="2000" dirty="0"/>
              <a:t>Orkar inte</a:t>
            </a:r>
          </a:p>
          <a:p>
            <a:pPr lvl="1" eaLnBrk="1" hangingPunct="1">
              <a:buClrTx/>
              <a:buFont typeface="Wingdings" pitchFamily="2" charset="2"/>
              <a:buChar char="§"/>
            </a:pPr>
            <a:r>
              <a:rPr lang="sv-SE" sz="2000" dirty="0"/>
              <a:t>Saknar självförtroende</a:t>
            </a:r>
          </a:p>
          <a:p>
            <a:pPr eaLnBrk="1" hangingPunct="1">
              <a:buFont typeface="Wingdings" pitchFamily="2" charset="2"/>
              <a:buChar char="q"/>
            </a:pPr>
            <a:r>
              <a:rPr lang="sv-SE" sz="2400" dirty="0"/>
              <a:t>Hjälp patienten undanröja praktiska problem och svårigheter.</a:t>
            </a:r>
          </a:p>
          <a:p>
            <a:pPr eaLnBrk="1" hangingPunct="1">
              <a:buFont typeface="Wingdings" pitchFamily="2" charset="2"/>
              <a:buChar char="q"/>
            </a:pPr>
            <a:r>
              <a:rPr lang="sv-SE" sz="2400" dirty="0"/>
              <a:t>Somliga klarar att arbeta, andra inte.</a:t>
            </a:r>
          </a:p>
        </p:txBody>
      </p:sp>
    </p:spTree>
    <p:extLst>
      <p:ext uri="{BB962C8B-B14F-4D97-AF65-F5344CB8AC3E}">
        <p14:creationId xmlns:p14="http://schemas.microsoft.com/office/powerpoint/2010/main" val="254431478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E5CE1D9-D1B2-477B-B188-25C883CE030A}"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sv-SE" sz="1800" b="0" i="0" u="none" strike="noStrike" kern="0" cap="none" spc="0" normalizeH="0" baseline="0" noProof="0">
              <a:ln>
                <a:noFill/>
              </a:ln>
              <a:solidFill>
                <a:srgbClr val="000000"/>
              </a:solidFill>
              <a:effectLst/>
              <a:uLnTx/>
              <a:uFillTx/>
            </a:endParaRPr>
          </a:p>
        </p:txBody>
      </p:sp>
      <p:sp>
        <p:nvSpPr>
          <p:cNvPr id="381955" name="Rectangle 2"/>
          <p:cNvSpPr>
            <a:spLocks noGrp="1" noChangeArrowheads="1"/>
          </p:cNvSpPr>
          <p:nvPr>
            <p:ph type="title"/>
          </p:nvPr>
        </p:nvSpPr>
        <p:spPr>
          <a:xfrm>
            <a:off x="251520" y="404664"/>
            <a:ext cx="8229600" cy="1143000"/>
          </a:xfrm>
        </p:spPr>
        <p:txBody>
          <a:bodyPr/>
          <a:lstStyle/>
          <a:p>
            <a:pPr algn="ctr" eaLnBrk="1" hangingPunct="1"/>
            <a:r>
              <a:rPr lang="sv-SE" sz="2800" dirty="0">
                <a:solidFill>
                  <a:schemeClr val="tx1"/>
                </a:solidFill>
              </a:rPr>
              <a:t>Liten lathund för samtalet med en deprimerad patient</a:t>
            </a:r>
          </a:p>
        </p:txBody>
      </p:sp>
      <p:sp>
        <p:nvSpPr>
          <p:cNvPr id="381956" name="Rectangle 3"/>
          <p:cNvSpPr>
            <a:spLocks noGrp="1" noChangeArrowheads="1"/>
          </p:cNvSpPr>
          <p:nvPr>
            <p:ph type="body" idx="1"/>
          </p:nvPr>
        </p:nvSpPr>
        <p:spPr/>
        <p:txBody>
          <a:bodyPr/>
          <a:lstStyle/>
          <a:p>
            <a:pPr eaLnBrk="1" hangingPunct="1">
              <a:buClrTx/>
              <a:buFont typeface="Wingdings" pitchFamily="2" charset="2"/>
              <a:buChar char="q"/>
            </a:pPr>
            <a:r>
              <a:rPr lang="sv-SE" sz="2400" dirty="0"/>
              <a:t>Inge </a:t>
            </a:r>
            <a:r>
              <a:rPr lang="sv-SE" sz="2400" dirty="0">
                <a:solidFill>
                  <a:srgbClr val="FF3300"/>
                </a:solidFill>
              </a:rPr>
              <a:t>hopp.</a:t>
            </a:r>
          </a:p>
          <a:p>
            <a:pPr lvl="1" eaLnBrk="1" hangingPunct="1">
              <a:buClrTx/>
              <a:buFont typeface="Wingdings" pitchFamily="2" charset="2"/>
              <a:buChar char="q"/>
            </a:pPr>
            <a:r>
              <a:rPr lang="sv-SE" sz="2000" dirty="0"/>
              <a:t>Förutsätter patientens förtroende.</a:t>
            </a:r>
          </a:p>
          <a:p>
            <a:pPr lvl="1" eaLnBrk="1" hangingPunct="1">
              <a:buClrTx/>
              <a:buFont typeface="Wingdings" pitchFamily="2" charset="2"/>
              <a:buChar char="q"/>
            </a:pPr>
            <a:r>
              <a:rPr lang="sv-SE" sz="2000" dirty="0"/>
              <a:t>Realistiskt och lagom. Ej för hurtfriskt. Patienten saknar vanligen ”krage” att ta sig i.</a:t>
            </a:r>
          </a:p>
          <a:p>
            <a:pPr lvl="1" eaLnBrk="1" hangingPunct="1">
              <a:buClrTx/>
              <a:buFont typeface="Wingdings" pitchFamily="2" charset="2"/>
              <a:buChar char="q"/>
            </a:pPr>
            <a:r>
              <a:rPr lang="sv-SE" sz="2000" dirty="0"/>
              <a:t>”Om inte just den här behandlingen hjälper så finns det mycket annat som är värt att pröva”.</a:t>
            </a:r>
          </a:p>
          <a:p>
            <a:pPr eaLnBrk="1" hangingPunct="1">
              <a:buClrTx/>
              <a:buFont typeface="Wingdings" pitchFamily="2" charset="2"/>
              <a:buChar char="q"/>
            </a:pPr>
            <a:r>
              <a:rPr lang="sv-SE" sz="2400" dirty="0"/>
              <a:t>Hjälp patienten att </a:t>
            </a:r>
            <a:r>
              <a:rPr lang="sv-SE" sz="2400" dirty="0">
                <a:solidFill>
                  <a:srgbClr val="FF3300"/>
                </a:solidFill>
              </a:rPr>
              <a:t>ta avstånd från depressiva föreställningar</a:t>
            </a:r>
            <a:r>
              <a:rPr lang="sv-SE" sz="2400" dirty="0"/>
              <a:t> och inadekvata skuldkänslor.</a:t>
            </a:r>
          </a:p>
        </p:txBody>
      </p:sp>
    </p:spTree>
    <p:extLst>
      <p:ext uri="{BB962C8B-B14F-4D97-AF65-F5344CB8AC3E}">
        <p14:creationId xmlns:p14="http://schemas.microsoft.com/office/powerpoint/2010/main" val="227418938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867BA-00CB-445B-A6A7-A11185C48038}"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sv-SE" sz="1800" b="0" i="0" u="none" strike="noStrike" kern="0" cap="none" spc="0" normalizeH="0" baseline="0" noProof="0">
              <a:ln>
                <a:noFill/>
              </a:ln>
              <a:solidFill>
                <a:srgbClr val="000000"/>
              </a:solidFill>
              <a:effectLst/>
              <a:uLnTx/>
              <a:uFillTx/>
            </a:endParaRPr>
          </a:p>
        </p:txBody>
      </p:sp>
      <p:sp>
        <p:nvSpPr>
          <p:cNvPr id="400387" name="Rectangle 2"/>
          <p:cNvSpPr>
            <a:spLocks noGrp="1" noChangeArrowheads="1"/>
          </p:cNvSpPr>
          <p:nvPr>
            <p:ph type="title"/>
          </p:nvPr>
        </p:nvSpPr>
        <p:spPr>
          <a:xfrm>
            <a:off x="395536" y="404664"/>
            <a:ext cx="8136830" cy="1143000"/>
          </a:xfrm>
        </p:spPr>
        <p:txBody>
          <a:bodyPr/>
          <a:lstStyle/>
          <a:p>
            <a:pPr algn="ctr" eaLnBrk="1" hangingPunct="1"/>
            <a:r>
              <a:rPr lang="sv-SE" sz="2800" dirty="0"/>
              <a:t>Inse, och hjälp din anhörige inse, att det handlar om en sjukdom</a:t>
            </a:r>
          </a:p>
        </p:txBody>
      </p:sp>
      <p:sp>
        <p:nvSpPr>
          <p:cNvPr id="400388" name="Rectangle 3"/>
          <p:cNvSpPr>
            <a:spLocks noGrp="1" noChangeArrowheads="1"/>
          </p:cNvSpPr>
          <p:nvPr>
            <p:ph type="body" idx="1"/>
          </p:nvPr>
        </p:nvSpPr>
        <p:spPr/>
        <p:txBody>
          <a:bodyPr/>
          <a:lstStyle/>
          <a:p>
            <a:pPr eaLnBrk="1" hangingPunct="1">
              <a:buClrTx/>
              <a:buFont typeface="Wingdings" pitchFamily="2" charset="2"/>
              <a:buChar char="q"/>
            </a:pPr>
            <a:r>
              <a:rPr lang="sv-SE" sz="2400" dirty="0">
                <a:solidFill>
                  <a:srgbClr val="FF3300"/>
                </a:solidFill>
              </a:rPr>
              <a:t>Avpersonifiera</a:t>
            </a:r>
          </a:p>
          <a:p>
            <a:pPr lvl="1" eaLnBrk="1" hangingPunct="1">
              <a:buClrTx/>
              <a:buFont typeface="Wingdings" pitchFamily="2" charset="2"/>
              <a:buChar char="§"/>
            </a:pPr>
            <a:r>
              <a:rPr lang="sv-SE" dirty="0"/>
              <a:t>Beteendet är inte uttryck för din anhöriges personlighet…</a:t>
            </a:r>
          </a:p>
          <a:p>
            <a:pPr lvl="1" eaLnBrk="1" hangingPunct="1">
              <a:buClrTx/>
              <a:buFont typeface="Wingdings" pitchFamily="2" charset="2"/>
              <a:buChar char="§"/>
            </a:pPr>
            <a:r>
              <a:rPr lang="sv-SE" dirty="0"/>
              <a:t>   …och är inte heller uttryck för hennes syn på Dig.</a:t>
            </a:r>
          </a:p>
          <a:p>
            <a:pPr lvl="1" eaLnBrk="1" hangingPunct="1">
              <a:buClrTx/>
              <a:buFont typeface="Wingdings" pitchFamily="2" charset="2"/>
              <a:buChar char="§"/>
            </a:pPr>
            <a:r>
              <a:rPr lang="sv-SE" dirty="0"/>
              <a:t>Din anhörige skäms över sig själv men kan inte få stopp på sig.</a:t>
            </a:r>
          </a:p>
          <a:p>
            <a:pPr lvl="1" eaLnBrk="1" hangingPunct="1">
              <a:buClrTx/>
              <a:buFont typeface="Wingdings" pitchFamily="2" charset="2"/>
              <a:buChar char="§"/>
            </a:pPr>
            <a:r>
              <a:rPr lang="sv-SE" dirty="0"/>
              <a:t>Man blir så här av att ha en depression.</a:t>
            </a:r>
          </a:p>
          <a:p>
            <a:pPr eaLnBrk="1" hangingPunct="1"/>
            <a:endParaRPr lang="sv-SE" dirty="0"/>
          </a:p>
        </p:txBody>
      </p:sp>
    </p:spTree>
    <p:extLst>
      <p:ext uri="{BB962C8B-B14F-4D97-AF65-F5344CB8AC3E}">
        <p14:creationId xmlns:p14="http://schemas.microsoft.com/office/powerpoint/2010/main" val="174015973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5E80A20-84BD-427B-B373-2A156CD597A0}"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sv-SE" sz="1800" b="0" i="0" u="none" strike="noStrike" kern="0" cap="none" spc="0" normalizeH="0" baseline="0" noProof="0">
              <a:ln>
                <a:noFill/>
              </a:ln>
              <a:solidFill>
                <a:srgbClr val="000000"/>
              </a:solidFill>
              <a:effectLst/>
              <a:uLnTx/>
              <a:uFillTx/>
            </a:endParaRPr>
          </a:p>
        </p:txBody>
      </p:sp>
      <p:sp>
        <p:nvSpPr>
          <p:cNvPr id="382979" name="Rectangle 2"/>
          <p:cNvSpPr>
            <a:spLocks noGrp="1" noChangeArrowheads="1"/>
          </p:cNvSpPr>
          <p:nvPr>
            <p:ph type="title"/>
          </p:nvPr>
        </p:nvSpPr>
        <p:spPr>
          <a:xfrm>
            <a:off x="467544" y="404664"/>
            <a:ext cx="8229600" cy="1143000"/>
          </a:xfrm>
        </p:spPr>
        <p:txBody>
          <a:bodyPr/>
          <a:lstStyle/>
          <a:p>
            <a:pPr algn="ctr" eaLnBrk="1" hangingPunct="1"/>
            <a:r>
              <a:rPr lang="sv-SE" sz="2800" dirty="0">
                <a:solidFill>
                  <a:schemeClr val="tx1"/>
                </a:solidFill>
              </a:rPr>
              <a:t>Liten lathund för samtalet med en deprimerad patient</a:t>
            </a:r>
          </a:p>
        </p:txBody>
      </p:sp>
      <p:sp>
        <p:nvSpPr>
          <p:cNvPr id="382980" name="Rectangle 3"/>
          <p:cNvSpPr>
            <a:spLocks noGrp="1" noChangeArrowheads="1"/>
          </p:cNvSpPr>
          <p:nvPr>
            <p:ph type="body" idx="1"/>
          </p:nvPr>
        </p:nvSpPr>
        <p:spPr/>
        <p:txBody>
          <a:bodyPr/>
          <a:lstStyle/>
          <a:p>
            <a:pPr eaLnBrk="1" hangingPunct="1">
              <a:lnSpc>
                <a:spcPct val="90000"/>
              </a:lnSpc>
              <a:buClrTx/>
              <a:buFont typeface="Wingdings" pitchFamily="2" charset="2"/>
              <a:buChar char="q"/>
            </a:pPr>
            <a:r>
              <a:rPr lang="sv-SE" sz="2400" dirty="0"/>
              <a:t>Använd gärna kognitiva tekniker för att nyansera eller korrigera patientens upplevelser och symtom</a:t>
            </a:r>
          </a:p>
          <a:p>
            <a:pPr lvl="1" eaLnBrk="1" hangingPunct="1">
              <a:lnSpc>
                <a:spcPct val="90000"/>
              </a:lnSpc>
              <a:buClrTx/>
              <a:buFont typeface="Wingdings" pitchFamily="2" charset="2"/>
              <a:buChar char="§"/>
            </a:pPr>
            <a:r>
              <a:rPr lang="sv-SE" sz="2000" dirty="0">
                <a:solidFill>
                  <a:srgbClr val="FF3300"/>
                </a:solidFill>
              </a:rPr>
              <a:t>Avdramatisera</a:t>
            </a:r>
            <a:endParaRPr lang="sv-SE" sz="2000" dirty="0"/>
          </a:p>
          <a:p>
            <a:pPr lvl="1" eaLnBrk="1" hangingPunct="1">
              <a:lnSpc>
                <a:spcPct val="90000"/>
              </a:lnSpc>
              <a:buClrTx/>
              <a:buFont typeface="Wingdings" pitchFamily="2" charset="2"/>
              <a:buChar char="§"/>
            </a:pPr>
            <a:r>
              <a:rPr lang="sv-SE" sz="2000" dirty="0">
                <a:solidFill>
                  <a:srgbClr val="FF0000"/>
                </a:solidFill>
              </a:rPr>
              <a:t>Undvik </a:t>
            </a:r>
            <a:r>
              <a:rPr lang="sv-SE" sz="2000" dirty="0"/>
              <a:t>generalisering och </a:t>
            </a:r>
            <a:r>
              <a:rPr lang="sv-SE" sz="2000" dirty="0">
                <a:solidFill>
                  <a:srgbClr val="FF3300"/>
                </a:solidFill>
              </a:rPr>
              <a:t>uppförstoring</a:t>
            </a:r>
            <a:r>
              <a:rPr lang="sv-SE" sz="2000" dirty="0"/>
              <a:t> </a:t>
            </a:r>
          </a:p>
          <a:p>
            <a:pPr lvl="1" eaLnBrk="1" hangingPunct="1">
              <a:lnSpc>
                <a:spcPct val="90000"/>
              </a:lnSpc>
              <a:buClrTx/>
              <a:buFont typeface="Wingdings" pitchFamily="2" charset="2"/>
              <a:buChar char="§"/>
            </a:pPr>
            <a:r>
              <a:rPr lang="sv-SE" sz="2000" dirty="0" err="1">
                <a:solidFill>
                  <a:srgbClr val="FF3300"/>
                </a:solidFill>
              </a:rPr>
              <a:t>Avkatastrofiera</a:t>
            </a:r>
            <a:endParaRPr lang="sv-SE" sz="2000" dirty="0">
              <a:solidFill>
                <a:srgbClr val="FF3300"/>
              </a:solidFill>
            </a:endParaRPr>
          </a:p>
          <a:p>
            <a:pPr lvl="1" eaLnBrk="1" hangingPunct="1">
              <a:lnSpc>
                <a:spcPct val="90000"/>
              </a:lnSpc>
              <a:buClrTx/>
              <a:buFont typeface="Wingdings" pitchFamily="2" charset="2"/>
              <a:buChar char="§"/>
            </a:pPr>
            <a:r>
              <a:rPr lang="sv-SE" sz="2000" dirty="0"/>
              <a:t>Se det </a:t>
            </a:r>
            <a:r>
              <a:rPr lang="sv-SE" sz="2000" dirty="0">
                <a:solidFill>
                  <a:srgbClr val="FF3300"/>
                </a:solidFill>
              </a:rPr>
              <a:t>temporära</a:t>
            </a:r>
          </a:p>
          <a:p>
            <a:pPr lvl="1" eaLnBrk="1" hangingPunct="1">
              <a:lnSpc>
                <a:spcPct val="90000"/>
              </a:lnSpc>
              <a:buClrTx/>
              <a:buFont typeface="Wingdings" pitchFamily="2" charset="2"/>
              <a:buChar char="§"/>
            </a:pPr>
            <a:r>
              <a:rPr lang="sv-SE" sz="2000" dirty="0">
                <a:solidFill>
                  <a:srgbClr val="FF3300"/>
                </a:solidFill>
              </a:rPr>
              <a:t>Gråskala</a:t>
            </a:r>
            <a:r>
              <a:rPr lang="sv-SE" sz="2000" dirty="0"/>
              <a:t>, ej svart/vitt</a:t>
            </a:r>
          </a:p>
          <a:p>
            <a:pPr lvl="1" eaLnBrk="1" hangingPunct="1">
              <a:lnSpc>
                <a:spcPct val="90000"/>
              </a:lnSpc>
              <a:buClrTx/>
              <a:buFont typeface="Wingdings" pitchFamily="2" charset="2"/>
              <a:buChar char="§"/>
            </a:pPr>
            <a:r>
              <a:rPr lang="sv-SE" sz="2000" dirty="0">
                <a:solidFill>
                  <a:srgbClr val="FF3300"/>
                </a:solidFill>
              </a:rPr>
              <a:t>Relativisera</a:t>
            </a:r>
            <a:r>
              <a:rPr lang="sv-SE" sz="2000" dirty="0"/>
              <a:t> </a:t>
            </a:r>
          </a:p>
          <a:p>
            <a:pPr lvl="1" eaLnBrk="1" hangingPunct="1">
              <a:lnSpc>
                <a:spcPct val="90000"/>
              </a:lnSpc>
              <a:buClrTx/>
              <a:buFont typeface="Wingdings" pitchFamily="2" charset="2"/>
              <a:buChar char="§"/>
            </a:pPr>
            <a:r>
              <a:rPr lang="sv-SE" sz="2000" dirty="0"/>
              <a:t>Kan man se detta på något annat vis?</a:t>
            </a:r>
          </a:p>
        </p:txBody>
      </p:sp>
    </p:spTree>
    <p:extLst>
      <p:ext uri="{BB962C8B-B14F-4D97-AF65-F5344CB8AC3E}">
        <p14:creationId xmlns:p14="http://schemas.microsoft.com/office/powerpoint/2010/main" val="39654687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54A300-4697-4694-89C7-6698245D825F}"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sv-SE" sz="1800" b="0" i="0" u="none" strike="noStrike" kern="0" cap="none" spc="0" normalizeH="0" baseline="0" noProof="0">
              <a:ln>
                <a:noFill/>
              </a:ln>
              <a:solidFill>
                <a:srgbClr val="000000"/>
              </a:solidFill>
              <a:effectLst/>
              <a:uLnTx/>
              <a:uFillTx/>
            </a:endParaRPr>
          </a:p>
        </p:txBody>
      </p:sp>
      <p:sp>
        <p:nvSpPr>
          <p:cNvPr id="405507" name="Rectangle 2"/>
          <p:cNvSpPr>
            <a:spLocks noGrp="1" noChangeArrowheads="1"/>
          </p:cNvSpPr>
          <p:nvPr>
            <p:ph type="title"/>
          </p:nvPr>
        </p:nvSpPr>
        <p:spPr>
          <a:xfrm>
            <a:off x="838200" y="190500"/>
            <a:ext cx="6830144" cy="1527175"/>
          </a:xfrm>
        </p:spPr>
        <p:txBody>
          <a:bodyPr/>
          <a:lstStyle/>
          <a:p>
            <a:pPr algn="ctr" eaLnBrk="1" hangingPunct="1"/>
            <a:r>
              <a:rPr lang="sv-SE" sz="2800" dirty="0"/>
              <a:t>Stötta på rätt sätt</a:t>
            </a:r>
          </a:p>
        </p:txBody>
      </p:sp>
      <p:sp>
        <p:nvSpPr>
          <p:cNvPr id="405508" name="Rectangle 3"/>
          <p:cNvSpPr>
            <a:spLocks noGrp="1" noChangeArrowheads="1"/>
          </p:cNvSpPr>
          <p:nvPr>
            <p:ph type="body" idx="1"/>
          </p:nvPr>
        </p:nvSpPr>
        <p:spPr>
          <a:xfrm>
            <a:off x="755576" y="1772816"/>
            <a:ext cx="7416874" cy="4353347"/>
          </a:xfrm>
        </p:spPr>
        <p:txBody>
          <a:bodyPr/>
          <a:lstStyle/>
          <a:p>
            <a:pPr eaLnBrk="1" hangingPunct="1">
              <a:buClrTx/>
              <a:buFont typeface="Wingdings" pitchFamily="2" charset="2"/>
              <a:buChar char="q"/>
            </a:pPr>
            <a:r>
              <a:rPr lang="sv-SE" sz="2400" dirty="0"/>
              <a:t>Den drabbade har ofta ingen ”krage” att ta sig i.</a:t>
            </a:r>
          </a:p>
          <a:p>
            <a:pPr eaLnBrk="1" hangingPunct="1">
              <a:buClrTx/>
              <a:buFont typeface="Wingdings" pitchFamily="2" charset="2"/>
              <a:buChar char="q"/>
            </a:pPr>
            <a:r>
              <a:rPr lang="sv-SE" sz="2400" dirty="0">
                <a:solidFill>
                  <a:srgbClr val="FF0000"/>
                </a:solidFill>
              </a:rPr>
              <a:t>Inge hopp</a:t>
            </a:r>
            <a:r>
              <a:rPr lang="sv-SE" sz="2400" dirty="0"/>
              <a:t>, men överdriven hurtighet är en plåga för den som är deprimerad.</a:t>
            </a:r>
          </a:p>
          <a:p>
            <a:pPr eaLnBrk="1" hangingPunct="1">
              <a:buClrTx/>
              <a:buFont typeface="Wingdings" pitchFamily="2" charset="2"/>
              <a:buChar char="q"/>
            </a:pPr>
            <a:r>
              <a:rPr lang="sv-SE" sz="2400" dirty="0"/>
              <a:t>Börja med att </a:t>
            </a:r>
            <a:r>
              <a:rPr lang="sv-SE" sz="2400" dirty="0">
                <a:solidFill>
                  <a:srgbClr val="FF0000"/>
                </a:solidFill>
              </a:rPr>
              <a:t>lyssna noga</a:t>
            </a:r>
            <a:r>
              <a:rPr lang="sv-SE" sz="2400" dirty="0"/>
              <a:t> på hur din anhörige faktiskt tänker, känner och mår just nu.</a:t>
            </a:r>
          </a:p>
          <a:p>
            <a:pPr eaLnBrk="1" hangingPunct="1">
              <a:buClrTx/>
              <a:buFont typeface="Wingdings" pitchFamily="2" charset="2"/>
              <a:buChar char="q"/>
            </a:pPr>
            <a:r>
              <a:rPr lang="sv-SE" sz="2400" dirty="0"/>
              <a:t>Ge tillbaka Din bild av hur Du uppfattar att din anhörige känner sig, så att hon känner sig </a:t>
            </a:r>
            <a:r>
              <a:rPr lang="sv-SE" sz="2400" dirty="0">
                <a:solidFill>
                  <a:srgbClr val="FF0000"/>
                </a:solidFill>
              </a:rPr>
              <a:t>förstådd och bekräftad.</a:t>
            </a:r>
            <a:r>
              <a:rPr lang="sv-SE" sz="2400" dirty="0"/>
              <a:t> </a:t>
            </a:r>
          </a:p>
        </p:txBody>
      </p:sp>
    </p:spTree>
    <p:extLst>
      <p:ext uri="{BB962C8B-B14F-4D97-AF65-F5344CB8AC3E}">
        <p14:creationId xmlns:p14="http://schemas.microsoft.com/office/powerpoint/2010/main" val="97938982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AEBD993-538D-4DF4-9EBE-575529EB2C5B}"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sv-SE" sz="1800" b="0" i="0" u="none" strike="noStrike" kern="0" cap="none" spc="0" normalizeH="0" baseline="0" noProof="0">
              <a:ln>
                <a:noFill/>
              </a:ln>
              <a:solidFill>
                <a:srgbClr val="000000"/>
              </a:solidFill>
              <a:effectLst/>
              <a:uLnTx/>
              <a:uFillTx/>
            </a:endParaRPr>
          </a:p>
        </p:txBody>
      </p:sp>
      <p:sp>
        <p:nvSpPr>
          <p:cNvPr id="406531" name="Rectangle 2"/>
          <p:cNvSpPr>
            <a:spLocks noGrp="1" noChangeArrowheads="1"/>
          </p:cNvSpPr>
          <p:nvPr>
            <p:ph type="title"/>
          </p:nvPr>
        </p:nvSpPr>
        <p:spPr>
          <a:xfrm>
            <a:off x="838200" y="260648"/>
            <a:ext cx="7262192" cy="1457027"/>
          </a:xfrm>
        </p:spPr>
        <p:txBody>
          <a:bodyPr/>
          <a:lstStyle/>
          <a:p>
            <a:pPr algn="ctr" eaLnBrk="1" hangingPunct="1"/>
            <a:r>
              <a:rPr lang="sv-SE" sz="2800" dirty="0"/>
              <a:t>Stötta på rätt sätt</a:t>
            </a:r>
          </a:p>
        </p:txBody>
      </p:sp>
      <p:sp>
        <p:nvSpPr>
          <p:cNvPr id="406532" name="Rectangle 3"/>
          <p:cNvSpPr>
            <a:spLocks noGrp="1" noChangeArrowheads="1"/>
          </p:cNvSpPr>
          <p:nvPr>
            <p:ph type="body" idx="1"/>
          </p:nvPr>
        </p:nvSpPr>
        <p:spPr/>
        <p:txBody>
          <a:bodyPr/>
          <a:lstStyle/>
          <a:p>
            <a:pPr eaLnBrk="1" hangingPunct="1">
              <a:lnSpc>
                <a:spcPct val="90000"/>
              </a:lnSpc>
              <a:buClrTx/>
              <a:buFont typeface="Wingdings" pitchFamily="2" charset="2"/>
              <a:buChar char="q"/>
            </a:pPr>
            <a:r>
              <a:rPr lang="sv-SE" sz="2400" dirty="0">
                <a:solidFill>
                  <a:srgbClr val="FF3300"/>
                </a:solidFill>
              </a:rPr>
              <a:t>Identifiera pessimismen</a:t>
            </a:r>
            <a:r>
              <a:rPr lang="sv-SE" sz="2400" dirty="0"/>
              <a:t> och svartsynen (depressionen förvränger patientens syn på sig själv, omvärlden, framtiden och det förflutna).</a:t>
            </a:r>
          </a:p>
          <a:p>
            <a:pPr eaLnBrk="1" hangingPunct="1">
              <a:lnSpc>
                <a:spcPct val="90000"/>
              </a:lnSpc>
              <a:buClrTx/>
              <a:buFont typeface="Wingdings" pitchFamily="2" charset="2"/>
              <a:buChar char="q"/>
            </a:pPr>
            <a:r>
              <a:rPr lang="sv-SE" sz="2400" dirty="0"/>
              <a:t>Hjälp din anhörige att </a:t>
            </a:r>
            <a:r>
              <a:rPr lang="sv-SE" sz="2400" dirty="0">
                <a:solidFill>
                  <a:srgbClr val="FF3300"/>
                </a:solidFill>
              </a:rPr>
              <a:t>själv se</a:t>
            </a:r>
            <a:r>
              <a:rPr lang="sv-SE" sz="2400" dirty="0"/>
              <a:t> hur hon förvränger sin syn på saker och ting.</a:t>
            </a:r>
          </a:p>
          <a:p>
            <a:pPr eaLnBrk="1" hangingPunct="1">
              <a:lnSpc>
                <a:spcPct val="90000"/>
              </a:lnSpc>
              <a:buClrTx/>
              <a:buFont typeface="Wingdings" pitchFamily="2" charset="2"/>
              <a:buChar char="q"/>
            </a:pPr>
            <a:r>
              <a:rPr lang="sv-SE" sz="2400" dirty="0">
                <a:solidFill>
                  <a:srgbClr val="FF3300"/>
                </a:solidFill>
              </a:rPr>
              <a:t>Först nu</a:t>
            </a:r>
            <a:r>
              <a:rPr lang="sv-SE" sz="2400" dirty="0"/>
              <a:t> kan Du försiktigt hjälpa din anhörige att börja </a:t>
            </a:r>
            <a:r>
              <a:rPr lang="sv-SE" sz="2400" dirty="0">
                <a:solidFill>
                  <a:srgbClr val="FF3300"/>
                </a:solidFill>
              </a:rPr>
              <a:t>korrigera sina förvrängningar</a:t>
            </a:r>
            <a:r>
              <a:rPr lang="sv-SE" sz="2400" dirty="0"/>
              <a:t> och nyansera sina föreställningar. </a:t>
            </a:r>
          </a:p>
        </p:txBody>
      </p:sp>
    </p:spTree>
    <p:extLst>
      <p:ext uri="{BB962C8B-B14F-4D97-AF65-F5344CB8AC3E}">
        <p14:creationId xmlns:p14="http://schemas.microsoft.com/office/powerpoint/2010/main" val="68748806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17ADA7F-ECFB-41D5-83BB-44C7BE3F2BC6}"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sv-SE" sz="1800" b="0" i="0" u="none" strike="noStrike" kern="0" cap="none" spc="0" normalizeH="0" baseline="0" noProof="0">
              <a:ln>
                <a:noFill/>
              </a:ln>
              <a:solidFill>
                <a:srgbClr val="000000"/>
              </a:solidFill>
              <a:effectLst/>
              <a:uLnTx/>
              <a:uFillTx/>
            </a:endParaRPr>
          </a:p>
        </p:txBody>
      </p:sp>
      <p:sp>
        <p:nvSpPr>
          <p:cNvPr id="407555" name="Rectangle 2"/>
          <p:cNvSpPr>
            <a:spLocks noGrp="1" noChangeArrowheads="1"/>
          </p:cNvSpPr>
          <p:nvPr>
            <p:ph type="title"/>
          </p:nvPr>
        </p:nvSpPr>
        <p:spPr/>
        <p:txBody>
          <a:bodyPr/>
          <a:lstStyle/>
          <a:p>
            <a:pPr algn="ctr" eaLnBrk="1" hangingPunct="1"/>
            <a:r>
              <a:rPr lang="sv-SE" sz="2800" dirty="0"/>
              <a:t>Stötta på rätt sätt</a:t>
            </a:r>
          </a:p>
        </p:txBody>
      </p:sp>
      <p:sp>
        <p:nvSpPr>
          <p:cNvPr id="407556" name="Rectangle 3"/>
          <p:cNvSpPr>
            <a:spLocks noGrp="1" noChangeArrowheads="1"/>
          </p:cNvSpPr>
          <p:nvPr>
            <p:ph type="body" idx="1"/>
          </p:nvPr>
        </p:nvSpPr>
        <p:spPr>
          <a:xfrm>
            <a:off x="1116013" y="1676400"/>
            <a:ext cx="7265987" cy="4572000"/>
          </a:xfrm>
        </p:spPr>
        <p:txBody>
          <a:bodyPr/>
          <a:lstStyle/>
          <a:p>
            <a:pPr eaLnBrk="1" hangingPunct="1">
              <a:buClrTx/>
              <a:buFont typeface="Wingdings" pitchFamily="2" charset="2"/>
              <a:buChar char="q"/>
            </a:pPr>
            <a:r>
              <a:rPr lang="sv-SE" sz="2400" dirty="0"/>
              <a:t>Hjälp varsamt men systematiskt din anhörige att </a:t>
            </a:r>
            <a:r>
              <a:rPr lang="sv-SE" sz="2400" dirty="0">
                <a:solidFill>
                  <a:srgbClr val="FF3300"/>
                </a:solidFill>
              </a:rPr>
              <a:t>uppfatta saker</a:t>
            </a:r>
            <a:r>
              <a:rPr lang="sv-SE" sz="2400" dirty="0"/>
              <a:t> på ett mer korrekt och </a:t>
            </a:r>
            <a:r>
              <a:rPr lang="sv-SE" sz="2400" dirty="0">
                <a:solidFill>
                  <a:srgbClr val="FF3300"/>
                </a:solidFill>
              </a:rPr>
              <a:t>nyanserat</a:t>
            </a:r>
            <a:r>
              <a:rPr lang="sv-SE" sz="2400" dirty="0"/>
              <a:t> vis.</a:t>
            </a:r>
          </a:p>
          <a:p>
            <a:pPr eaLnBrk="1" hangingPunct="1">
              <a:buClrTx/>
              <a:buFont typeface="Wingdings" pitchFamily="2" charset="2"/>
              <a:buChar char="q"/>
            </a:pPr>
            <a:r>
              <a:rPr lang="sv-SE" sz="2400" dirty="0"/>
              <a:t>Undvik ”rätt eller </a:t>
            </a:r>
            <a:r>
              <a:rPr lang="sv-SE" sz="2400" dirty="0" err="1"/>
              <a:t>fel-tänkande</a:t>
            </a:r>
            <a:r>
              <a:rPr lang="sv-SE" sz="2400" dirty="0"/>
              <a:t>”.</a:t>
            </a:r>
          </a:p>
          <a:p>
            <a:pPr eaLnBrk="1" hangingPunct="1">
              <a:buClrTx/>
              <a:buFont typeface="Wingdings" pitchFamily="2" charset="2"/>
              <a:buChar char="q"/>
            </a:pPr>
            <a:r>
              <a:rPr lang="sv-SE" sz="2400" dirty="0"/>
              <a:t>Hjälp din anhörige att </a:t>
            </a:r>
            <a:r>
              <a:rPr lang="sv-SE" sz="2400" dirty="0">
                <a:solidFill>
                  <a:srgbClr val="FF3300"/>
                </a:solidFill>
              </a:rPr>
              <a:t>ifrågasätta sina tolkningar</a:t>
            </a:r>
            <a:r>
              <a:rPr lang="sv-SE" sz="2400" dirty="0"/>
              <a:t> och uppfattningar.</a:t>
            </a:r>
          </a:p>
          <a:p>
            <a:pPr lvl="1" eaLnBrk="1" hangingPunct="1">
              <a:buClrTx/>
              <a:buFont typeface="Wingdings" pitchFamily="2" charset="2"/>
              <a:buChar char="§"/>
            </a:pPr>
            <a:r>
              <a:rPr lang="sv-SE" sz="2000" dirty="0"/>
              <a:t>”Vad bygger Du den slutsatsen på?…” </a:t>
            </a:r>
          </a:p>
          <a:p>
            <a:pPr lvl="1" eaLnBrk="1" hangingPunct="1">
              <a:buClrTx/>
              <a:buFont typeface="Wingdings" pitchFamily="2" charset="2"/>
              <a:buChar char="§"/>
            </a:pPr>
            <a:r>
              <a:rPr lang="sv-SE" sz="2000" dirty="0"/>
              <a:t>”Hur menar Du?”</a:t>
            </a:r>
          </a:p>
          <a:p>
            <a:pPr lvl="1" eaLnBrk="1" hangingPunct="1">
              <a:buClrTx/>
              <a:buFont typeface="Wingdings" pitchFamily="2" charset="2"/>
              <a:buChar char="§"/>
            </a:pPr>
            <a:r>
              <a:rPr lang="sv-SE" sz="2000" dirty="0"/>
              <a:t>”Finns det inte andra sätt man skulle kunna se detta på?”</a:t>
            </a:r>
          </a:p>
        </p:txBody>
      </p:sp>
    </p:spTree>
    <p:extLst>
      <p:ext uri="{BB962C8B-B14F-4D97-AF65-F5344CB8AC3E}">
        <p14:creationId xmlns:p14="http://schemas.microsoft.com/office/powerpoint/2010/main" val="321300552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249FFBB-7A04-44F6-B463-0441E7935FFC}"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sv-SE" sz="1800" b="0" i="0" u="none" strike="noStrike" kern="0" cap="none" spc="0" normalizeH="0" baseline="0" noProof="0">
              <a:ln>
                <a:noFill/>
              </a:ln>
              <a:solidFill>
                <a:srgbClr val="000000"/>
              </a:solidFill>
              <a:effectLst/>
              <a:uLnTx/>
              <a:uFillTx/>
            </a:endParaRPr>
          </a:p>
        </p:txBody>
      </p:sp>
      <p:sp>
        <p:nvSpPr>
          <p:cNvPr id="413699" name="Rectangle 2"/>
          <p:cNvSpPr>
            <a:spLocks noGrp="1" noChangeArrowheads="1"/>
          </p:cNvSpPr>
          <p:nvPr>
            <p:ph type="title"/>
          </p:nvPr>
        </p:nvSpPr>
        <p:spPr>
          <a:xfrm>
            <a:off x="611560" y="260648"/>
            <a:ext cx="6934200" cy="1143000"/>
          </a:xfrm>
        </p:spPr>
        <p:txBody>
          <a:bodyPr/>
          <a:lstStyle/>
          <a:p>
            <a:pPr algn="ctr" eaLnBrk="1" hangingPunct="1"/>
            <a:r>
              <a:rPr lang="sv-SE" sz="2800" dirty="0"/>
              <a:t>Stötta på rätt sätt</a:t>
            </a:r>
          </a:p>
        </p:txBody>
      </p:sp>
      <p:sp>
        <p:nvSpPr>
          <p:cNvPr id="413700" name="Rectangle 3"/>
          <p:cNvSpPr>
            <a:spLocks noGrp="1" noChangeArrowheads="1"/>
          </p:cNvSpPr>
          <p:nvPr>
            <p:ph type="body" idx="1"/>
          </p:nvPr>
        </p:nvSpPr>
        <p:spPr>
          <a:xfrm>
            <a:off x="755576" y="1556792"/>
            <a:ext cx="7631112" cy="4556125"/>
          </a:xfrm>
        </p:spPr>
        <p:txBody>
          <a:bodyPr/>
          <a:lstStyle/>
          <a:p>
            <a:pPr eaLnBrk="1" hangingPunct="1">
              <a:buFont typeface="Wingdings" pitchFamily="2" charset="2"/>
              <a:buChar char="q"/>
            </a:pPr>
            <a:r>
              <a:rPr lang="sv-SE" sz="2400" dirty="0"/>
              <a:t>Uppmuntra din anhöriges </a:t>
            </a:r>
            <a:r>
              <a:rPr lang="sv-SE" sz="2400" dirty="0">
                <a:solidFill>
                  <a:srgbClr val="FF0000"/>
                </a:solidFill>
              </a:rPr>
              <a:t>kontakt med sjukvården</a:t>
            </a:r>
          </a:p>
          <a:p>
            <a:pPr lvl="1" eaLnBrk="1" hangingPunct="1">
              <a:buClrTx/>
              <a:buFont typeface="Wingdings" pitchFamily="2" charset="2"/>
              <a:buChar char="§"/>
            </a:pPr>
            <a:r>
              <a:rPr lang="sv-SE" sz="2000" dirty="0"/>
              <a:t>Följ gärna med vid besöken</a:t>
            </a:r>
          </a:p>
          <a:p>
            <a:pPr lvl="1" eaLnBrk="1" hangingPunct="1">
              <a:buClrTx/>
              <a:buFont typeface="Wingdings" pitchFamily="2" charset="2"/>
              <a:buChar char="§"/>
            </a:pPr>
            <a:r>
              <a:rPr lang="sv-SE" sz="2000" dirty="0"/>
              <a:t>Hjälp henne att memorera det som sägs vid besöket</a:t>
            </a:r>
          </a:p>
          <a:p>
            <a:pPr lvl="1" eaLnBrk="1" hangingPunct="1">
              <a:buClrTx/>
              <a:buFont typeface="Wingdings" pitchFamily="2" charset="2"/>
              <a:buChar char="§"/>
            </a:pPr>
            <a:r>
              <a:rPr lang="sv-SE" sz="2000" dirty="0"/>
              <a:t>Hjälp henne att följa ordinationerna</a:t>
            </a:r>
          </a:p>
          <a:p>
            <a:pPr lvl="1" eaLnBrk="1" hangingPunct="1">
              <a:buClrTx/>
              <a:buFont typeface="Wingdings" pitchFamily="2" charset="2"/>
              <a:buChar char="§"/>
            </a:pPr>
            <a:r>
              <a:rPr lang="sv-SE" sz="2000" dirty="0"/>
              <a:t>Hjälp henne att fullfölja ev psykoterapi</a:t>
            </a:r>
          </a:p>
          <a:p>
            <a:pPr lvl="1" eaLnBrk="1" hangingPunct="1">
              <a:buClrTx/>
              <a:buFont typeface="Wingdings" pitchFamily="2" charset="2"/>
              <a:buChar char="§"/>
            </a:pPr>
            <a:r>
              <a:rPr lang="sv-SE" sz="2000" dirty="0"/>
              <a:t>Om din anhörige försämras – se till att behandlaren snabbt informeras</a:t>
            </a:r>
          </a:p>
          <a:p>
            <a:pPr eaLnBrk="1" hangingPunct="1">
              <a:buFontTx/>
              <a:buNone/>
            </a:pPr>
            <a:endParaRPr lang="sv-SE" sz="2400" dirty="0">
              <a:solidFill>
                <a:srgbClr val="FF0000"/>
              </a:solidFill>
            </a:endParaRPr>
          </a:p>
          <a:p>
            <a:pPr eaLnBrk="1" hangingPunct="1"/>
            <a:endParaRPr lang="sv-SE" dirty="0"/>
          </a:p>
        </p:txBody>
      </p:sp>
      <p:pic>
        <p:nvPicPr>
          <p:cNvPr id="5" name="Picture 2" descr="DSM-4 0089"/>
          <p:cNvPicPr>
            <a:picLocks noChangeAspect="1" noChangeArrowheads="1"/>
          </p:cNvPicPr>
          <p:nvPr/>
        </p:nvPicPr>
        <p:blipFill>
          <a:blip r:embed="rId3"/>
          <a:srcRect l="46851" t="50891" r="9062" b="15693"/>
          <a:stretch>
            <a:fillRect/>
          </a:stretch>
        </p:blipFill>
        <p:spPr bwMode="auto">
          <a:xfrm>
            <a:off x="4355976" y="4221088"/>
            <a:ext cx="4000528" cy="2143140"/>
          </a:xfrm>
          <a:prstGeom prst="rect">
            <a:avLst/>
          </a:prstGeom>
          <a:noFill/>
          <a:ln w="9525">
            <a:noFill/>
            <a:miter lim="800000"/>
            <a:headEnd/>
            <a:tailEnd/>
          </a:ln>
        </p:spPr>
      </p:pic>
    </p:spTree>
    <p:extLst>
      <p:ext uri="{BB962C8B-B14F-4D97-AF65-F5344CB8AC3E}">
        <p14:creationId xmlns:p14="http://schemas.microsoft.com/office/powerpoint/2010/main" val="77814986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Platshållare för bildnummer 6"/>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306A22D-F7A7-4BB3-B9AF-7703B5E98F71}"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sv-SE" sz="1800" b="0" i="0" u="none" strike="noStrike" kern="0" cap="none" spc="0" normalizeH="0" baseline="0" noProof="0">
              <a:ln>
                <a:noFill/>
              </a:ln>
              <a:solidFill>
                <a:srgbClr val="000000"/>
              </a:solidFill>
              <a:effectLst/>
              <a:uLnTx/>
              <a:uFillTx/>
            </a:endParaRPr>
          </a:p>
        </p:txBody>
      </p:sp>
      <p:sp>
        <p:nvSpPr>
          <p:cNvPr id="135171" name="Freeform 8"/>
          <p:cNvSpPr>
            <a:spLocks/>
          </p:cNvSpPr>
          <p:nvPr/>
        </p:nvSpPr>
        <p:spPr bwMode="auto">
          <a:xfrm>
            <a:off x="179388" y="1557338"/>
            <a:ext cx="4102100" cy="5029200"/>
          </a:xfrm>
          <a:custGeom>
            <a:avLst/>
            <a:gdLst>
              <a:gd name="T0" fmla="*/ 192 w 2584"/>
              <a:gd name="T1" fmla="*/ 128 h 3395"/>
              <a:gd name="T2" fmla="*/ 176 w 2584"/>
              <a:gd name="T3" fmla="*/ 152 h 3395"/>
              <a:gd name="T4" fmla="*/ 152 w 2584"/>
              <a:gd name="T5" fmla="*/ 168 h 3395"/>
              <a:gd name="T6" fmla="*/ 144 w 2584"/>
              <a:gd name="T7" fmla="*/ 192 h 3395"/>
              <a:gd name="T8" fmla="*/ 88 w 2584"/>
              <a:gd name="T9" fmla="*/ 288 h 3395"/>
              <a:gd name="T10" fmla="*/ 72 w 2584"/>
              <a:gd name="T11" fmla="*/ 336 h 3395"/>
              <a:gd name="T12" fmla="*/ 64 w 2584"/>
              <a:gd name="T13" fmla="*/ 360 h 3395"/>
              <a:gd name="T14" fmla="*/ 72 w 2584"/>
              <a:gd name="T15" fmla="*/ 536 h 3395"/>
              <a:gd name="T16" fmla="*/ 96 w 2584"/>
              <a:gd name="T17" fmla="*/ 632 h 3395"/>
              <a:gd name="T18" fmla="*/ 112 w 2584"/>
              <a:gd name="T19" fmla="*/ 768 h 3395"/>
              <a:gd name="T20" fmla="*/ 88 w 2584"/>
              <a:gd name="T21" fmla="*/ 952 h 3395"/>
              <a:gd name="T22" fmla="*/ 88 w 2584"/>
              <a:gd name="T23" fmla="*/ 952 h 3395"/>
              <a:gd name="T24" fmla="*/ 64 w 2584"/>
              <a:gd name="T25" fmla="*/ 1032 h 3395"/>
              <a:gd name="T26" fmla="*/ 56 w 2584"/>
              <a:gd name="T27" fmla="*/ 1056 h 3395"/>
              <a:gd name="T28" fmla="*/ 64 w 2584"/>
              <a:gd name="T29" fmla="*/ 1696 h 3395"/>
              <a:gd name="T30" fmla="*/ 88 w 2584"/>
              <a:gd name="T31" fmla="*/ 1776 h 3395"/>
              <a:gd name="T32" fmla="*/ 96 w 2584"/>
              <a:gd name="T33" fmla="*/ 1800 h 3395"/>
              <a:gd name="T34" fmla="*/ 32 w 2584"/>
              <a:gd name="T35" fmla="*/ 2056 h 3395"/>
              <a:gd name="T36" fmla="*/ 16 w 2584"/>
              <a:gd name="T37" fmla="*/ 2112 h 3395"/>
              <a:gd name="T38" fmla="*/ 0 w 2584"/>
              <a:gd name="T39" fmla="*/ 2264 h 3395"/>
              <a:gd name="T40" fmla="*/ 8 w 2584"/>
              <a:gd name="T41" fmla="*/ 2552 h 3395"/>
              <a:gd name="T42" fmla="*/ 72 w 2584"/>
              <a:gd name="T43" fmla="*/ 2792 h 3395"/>
              <a:gd name="T44" fmla="*/ 112 w 2584"/>
              <a:gd name="T45" fmla="*/ 2920 h 3395"/>
              <a:gd name="T46" fmla="*/ 336 w 2584"/>
              <a:gd name="T47" fmla="*/ 3136 h 3395"/>
              <a:gd name="T48" fmla="*/ 448 w 2584"/>
              <a:gd name="T49" fmla="*/ 3168 h 3395"/>
              <a:gd name="T50" fmla="*/ 504 w 2584"/>
              <a:gd name="T51" fmla="*/ 3192 h 3395"/>
              <a:gd name="T52" fmla="*/ 640 w 2584"/>
              <a:gd name="T53" fmla="*/ 3232 h 3395"/>
              <a:gd name="T54" fmla="*/ 1040 w 2584"/>
              <a:gd name="T55" fmla="*/ 3336 h 3395"/>
              <a:gd name="T56" fmla="*/ 1712 w 2584"/>
              <a:gd name="T57" fmla="*/ 3336 h 3395"/>
              <a:gd name="T58" fmla="*/ 1904 w 2584"/>
              <a:gd name="T59" fmla="*/ 3280 h 3395"/>
              <a:gd name="T60" fmla="*/ 2048 w 2584"/>
              <a:gd name="T61" fmla="*/ 3184 h 3395"/>
              <a:gd name="T62" fmla="*/ 2240 w 2584"/>
              <a:gd name="T63" fmla="*/ 3064 h 3395"/>
              <a:gd name="T64" fmla="*/ 2304 w 2584"/>
              <a:gd name="T65" fmla="*/ 2968 h 3395"/>
              <a:gd name="T66" fmla="*/ 2360 w 2584"/>
              <a:gd name="T67" fmla="*/ 2888 h 3395"/>
              <a:gd name="T68" fmla="*/ 2400 w 2584"/>
              <a:gd name="T69" fmla="*/ 2808 h 3395"/>
              <a:gd name="T70" fmla="*/ 2440 w 2584"/>
              <a:gd name="T71" fmla="*/ 2696 h 3395"/>
              <a:gd name="T72" fmla="*/ 2464 w 2584"/>
              <a:gd name="T73" fmla="*/ 2608 h 3395"/>
              <a:gd name="T74" fmla="*/ 2584 w 2584"/>
              <a:gd name="T75" fmla="*/ 2120 h 3395"/>
              <a:gd name="T76" fmla="*/ 2576 w 2584"/>
              <a:gd name="T77" fmla="*/ 1952 h 3395"/>
              <a:gd name="T78" fmla="*/ 2552 w 2584"/>
              <a:gd name="T79" fmla="*/ 1864 h 3395"/>
              <a:gd name="T80" fmla="*/ 2464 w 2584"/>
              <a:gd name="T81" fmla="*/ 1528 h 3395"/>
              <a:gd name="T82" fmla="*/ 2512 w 2584"/>
              <a:gd name="T83" fmla="*/ 600 h 3395"/>
              <a:gd name="T84" fmla="*/ 2464 w 2584"/>
              <a:gd name="T85" fmla="*/ 240 h 3395"/>
              <a:gd name="T86" fmla="*/ 2160 w 2584"/>
              <a:gd name="T87" fmla="*/ 112 h 3395"/>
              <a:gd name="T88" fmla="*/ 1792 w 2584"/>
              <a:gd name="T89" fmla="*/ 72 h 3395"/>
              <a:gd name="T90" fmla="*/ 1632 w 2584"/>
              <a:gd name="T91" fmla="*/ 32 h 3395"/>
              <a:gd name="T92" fmla="*/ 1400 w 2584"/>
              <a:gd name="T93" fmla="*/ 0 h 3395"/>
              <a:gd name="T94" fmla="*/ 832 w 2584"/>
              <a:gd name="T95" fmla="*/ 8 h 3395"/>
              <a:gd name="T96" fmla="*/ 528 w 2584"/>
              <a:gd name="T97" fmla="*/ 120 h 3395"/>
              <a:gd name="T98" fmla="*/ 168 w 2584"/>
              <a:gd name="T99" fmla="*/ 128 h 3395"/>
              <a:gd name="T100" fmla="*/ 128 w 2584"/>
              <a:gd name="T101" fmla="*/ 208 h 3395"/>
              <a:gd name="T102" fmla="*/ 201 w 2584"/>
              <a:gd name="T103" fmla="*/ 175 h 33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84"/>
              <a:gd name="T157" fmla="*/ 0 h 3395"/>
              <a:gd name="T158" fmla="*/ 2584 w 2584"/>
              <a:gd name="T159" fmla="*/ 3395 h 33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84" h="3395">
                <a:moveTo>
                  <a:pt x="192" y="128"/>
                </a:moveTo>
                <a:cubicBezTo>
                  <a:pt x="187" y="136"/>
                  <a:pt x="183" y="145"/>
                  <a:pt x="176" y="152"/>
                </a:cubicBezTo>
                <a:cubicBezTo>
                  <a:pt x="169" y="159"/>
                  <a:pt x="158" y="160"/>
                  <a:pt x="152" y="168"/>
                </a:cubicBezTo>
                <a:cubicBezTo>
                  <a:pt x="147" y="175"/>
                  <a:pt x="148" y="184"/>
                  <a:pt x="144" y="192"/>
                </a:cubicBezTo>
                <a:cubicBezTo>
                  <a:pt x="127" y="226"/>
                  <a:pt x="109" y="256"/>
                  <a:pt x="88" y="288"/>
                </a:cubicBezTo>
                <a:cubicBezTo>
                  <a:pt x="79" y="302"/>
                  <a:pt x="77" y="320"/>
                  <a:pt x="72" y="336"/>
                </a:cubicBezTo>
                <a:cubicBezTo>
                  <a:pt x="69" y="344"/>
                  <a:pt x="64" y="360"/>
                  <a:pt x="64" y="360"/>
                </a:cubicBezTo>
                <a:cubicBezTo>
                  <a:pt x="67" y="419"/>
                  <a:pt x="66" y="478"/>
                  <a:pt x="72" y="536"/>
                </a:cubicBezTo>
                <a:cubicBezTo>
                  <a:pt x="75" y="569"/>
                  <a:pt x="88" y="600"/>
                  <a:pt x="96" y="632"/>
                </a:cubicBezTo>
                <a:cubicBezTo>
                  <a:pt x="98" y="641"/>
                  <a:pt x="112" y="764"/>
                  <a:pt x="112" y="768"/>
                </a:cubicBezTo>
                <a:cubicBezTo>
                  <a:pt x="103" y="921"/>
                  <a:pt x="118" y="861"/>
                  <a:pt x="88" y="952"/>
                </a:cubicBezTo>
                <a:cubicBezTo>
                  <a:pt x="76" y="1000"/>
                  <a:pt x="83" y="974"/>
                  <a:pt x="64" y="1032"/>
                </a:cubicBezTo>
                <a:cubicBezTo>
                  <a:pt x="61" y="1040"/>
                  <a:pt x="56" y="1056"/>
                  <a:pt x="56" y="1056"/>
                </a:cubicBezTo>
                <a:cubicBezTo>
                  <a:pt x="31" y="1255"/>
                  <a:pt x="55" y="1499"/>
                  <a:pt x="64" y="1696"/>
                </a:cubicBezTo>
                <a:cubicBezTo>
                  <a:pt x="65" y="1710"/>
                  <a:pt x="86" y="1770"/>
                  <a:pt x="88" y="1776"/>
                </a:cubicBezTo>
                <a:cubicBezTo>
                  <a:pt x="91" y="1784"/>
                  <a:pt x="96" y="1800"/>
                  <a:pt x="96" y="1800"/>
                </a:cubicBezTo>
                <a:cubicBezTo>
                  <a:pt x="90" y="1886"/>
                  <a:pt x="82" y="1982"/>
                  <a:pt x="32" y="2056"/>
                </a:cubicBezTo>
                <a:cubicBezTo>
                  <a:pt x="27" y="2075"/>
                  <a:pt x="19" y="2093"/>
                  <a:pt x="16" y="2112"/>
                </a:cubicBezTo>
                <a:cubicBezTo>
                  <a:pt x="9" y="2162"/>
                  <a:pt x="0" y="2264"/>
                  <a:pt x="0" y="2264"/>
                </a:cubicBezTo>
                <a:cubicBezTo>
                  <a:pt x="3" y="2360"/>
                  <a:pt x="2" y="2456"/>
                  <a:pt x="8" y="2552"/>
                </a:cubicBezTo>
                <a:cubicBezTo>
                  <a:pt x="13" y="2630"/>
                  <a:pt x="47" y="2718"/>
                  <a:pt x="72" y="2792"/>
                </a:cubicBezTo>
                <a:cubicBezTo>
                  <a:pt x="85" y="2831"/>
                  <a:pt x="89" y="2885"/>
                  <a:pt x="112" y="2920"/>
                </a:cubicBezTo>
                <a:cubicBezTo>
                  <a:pt x="171" y="3008"/>
                  <a:pt x="248" y="3077"/>
                  <a:pt x="336" y="3136"/>
                </a:cubicBezTo>
                <a:cubicBezTo>
                  <a:pt x="350" y="3145"/>
                  <a:pt x="439" y="3166"/>
                  <a:pt x="448" y="3168"/>
                </a:cubicBezTo>
                <a:cubicBezTo>
                  <a:pt x="468" y="3173"/>
                  <a:pt x="484" y="3186"/>
                  <a:pt x="504" y="3192"/>
                </a:cubicBezTo>
                <a:cubicBezTo>
                  <a:pt x="549" y="3205"/>
                  <a:pt x="595" y="3218"/>
                  <a:pt x="640" y="3232"/>
                </a:cubicBezTo>
                <a:cubicBezTo>
                  <a:pt x="773" y="3272"/>
                  <a:pt x="901" y="3321"/>
                  <a:pt x="1040" y="3336"/>
                </a:cubicBezTo>
                <a:cubicBezTo>
                  <a:pt x="1278" y="3395"/>
                  <a:pt x="1087" y="3351"/>
                  <a:pt x="1712" y="3336"/>
                </a:cubicBezTo>
                <a:cubicBezTo>
                  <a:pt x="1775" y="3335"/>
                  <a:pt x="1845" y="3300"/>
                  <a:pt x="1904" y="3280"/>
                </a:cubicBezTo>
                <a:cubicBezTo>
                  <a:pt x="1957" y="3262"/>
                  <a:pt x="1995" y="3202"/>
                  <a:pt x="2048" y="3184"/>
                </a:cubicBezTo>
                <a:cubicBezTo>
                  <a:pt x="2123" y="3159"/>
                  <a:pt x="2176" y="3106"/>
                  <a:pt x="2240" y="3064"/>
                </a:cubicBezTo>
                <a:cubicBezTo>
                  <a:pt x="2262" y="3030"/>
                  <a:pt x="2284" y="3003"/>
                  <a:pt x="2304" y="2968"/>
                </a:cubicBezTo>
                <a:cubicBezTo>
                  <a:pt x="2319" y="2942"/>
                  <a:pt x="2351" y="2916"/>
                  <a:pt x="2360" y="2888"/>
                </a:cubicBezTo>
                <a:cubicBezTo>
                  <a:pt x="2370" y="2858"/>
                  <a:pt x="2388" y="2836"/>
                  <a:pt x="2400" y="2808"/>
                </a:cubicBezTo>
                <a:cubicBezTo>
                  <a:pt x="2415" y="2774"/>
                  <a:pt x="2427" y="2732"/>
                  <a:pt x="2440" y="2696"/>
                </a:cubicBezTo>
                <a:cubicBezTo>
                  <a:pt x="2461" y="2641"/>
                  <a:pt x="2431" y="2708"/>
                  <a:pt x="2464" y="2608"/>
                </a:cubicBezTo>
                <a:cubicBezTo>
                  <a:pt x="2517" y="2448"/>
                  <a:pt x="2563" y="2289"/>
                  <a:pt x="2584" y="2120"/>
                </a:cubicBezTo>
                <a:cubicBezTo>
                  <a:pt x="2581" y="2064"/>
                  <a:pt x="2581" y="2008"/>
                  <a:pt x="2576" y="1952"/>
                </a:cubicBezTo>
                <a:cubicBezTo>
                  <a:pt x="2574" y="1923"/>
                  <a:pt x="2559" y="1892"/>
                  <a:pt x="2552" y="1864"/>
                </a:cubicBezTo>
                <a:cubicBezTo>
                  <a:pt x="2524" y="1752"/>
                  <a:pt x="2487" y="1641"/>
                  <a:pt x="2464" y="1528"/>
                </a:cubicBezTo>
                <a:cubicBezTo>
                  <a:pt x="2448" y="1211"/>
                  <a:pt x="2461" y="909"/>
                  <a:pt x="2512" y="600"/>
                </a:cubicBezTo>
                <a:cubicBezTo>
                  <a:pt x="2512" y="588"/>
                  <a:pt x="2554" y="300"/>
                  <a:pt x="2464" y="240"/>
                </a:cubicBezTo>
                <a:cubicBezTo>
                  <a:pt x="2419" y="173"/>
                  <a:pt x="2240" y="121"/>
                  <a:pt x="2160" y="112"/>
                </a:cubicBezTo>
                <a:cubicBezTo>
                  <a:pt x="2038" y="98"/>
                  <a:pt x="1913" y="93"/>
                  <a:pt x="1792" y="72"/>
                </a:cubicBezTo>
                <a:cubicBezTo>
                  <a:pt x="1736" y="62"/>
                  <a:pt x="1686" y="43"/>
                  <a:pt x="1632" y="32"/>
                </a:cubicBezTo>
                <a:cubicBezTo>
                  <a:pt x="1554" y="16"/>
                  <a:pt x="1479" y="7"/>
                  <a:pt x="1400" y="0"/>
                </a:cubicBezTo>
                <a:cubicBezTo>
                  <a:pt x="1211" y="3"/>
                  <a:pt x="1021" y="3"/>
                  <a:pt x="832" y="8"/>
                </a:cubicBezTo>
                <a:cubicBezTo>
                  <a:pt x="719" y="11"/>
                  <a:pt x="634" y="93"/>
                  <a:pt x="528" y="120"/>
                </a:cubicBezTo>
                <a:cubicBezTo>
                  <a:pt x="433" y="116"/>
                  <a:pt x="270" y="94"/>
                  <a:pt x="168" y="128"/>
                </a:cubicBezTo>
                <a:cubicBezTo>
                  <a:pt x="152" y="152"/>
                  <a:pt x="128" y="177"/>
                  <a:pt x="128" y="208"/>
                </a:cubicBezTo>
                <a:lnTo>
                  <a:pt x="201" y="175"/>
                </a:lnTo>
              </a:path>
            </a:pathLst>
          </a:custGeom>
          <a:solidFill>
            <a:schemeClr val="tx1"/>
          </a:solidFill>
          <a:ln w="15875">
            <a:solidFill>
              <a:schemeClr val="bg1"/>
            </a:solidFill>
            <a:round/>
            <a:headEnd/>
            <a:tailEnd/>
          </a:ln>
        </p:spPr>
        <p:txBody>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sv-SE" sz="1800" b="0" i="0" u="none" strike="noStrike" kern="0" cap="none" spc="0" normalizeH="0" baseline="0" noProof="0">
              <a:ln>
                <a:noFill/>
              </a:ln>
              <a:solidFill>
                <a:srgbClr val="000000"/>
              </a:solidFill>
              <a:effectLst/>
              <a:uLnTx/>
              <a:uFillTx/>
            </a:endParaRPr>
          </a:p>
        </p:txBody>
      </p:sp>
      <p:sp>
        <p:nvSpPr>
          <p:cNvPr id="135172" name="Freeform 9"/>
          <p:cNvSpPr>
            <a:spLocks/>
          </p:cNvSpPr>
          <p:nvPr/>
        </p:nvSpPr>
        <p:spPr bwMode="auto">
          <a:xfrm>
            <a:off x="4356100" y="1773238"/>
            <a:ext cx="4611688" cy="3887787"/>
          </a:xfrm>
          <a:custGeom>
            <a:avLst/>
            <a:gdLst>
              <a:gd name="T0" fmla="*/ 48 w 2793"/>
              <a:gd name="T1" fmla="*/ 72 h 1947"/>
              <a:gd name="T2" fmla="*/ 64 w 2793"/>
              <a:gd name="T3" fmla="*/ 360 h 1947"/>
              <a:gd name="T4" fmla="*/ 88 w 2793"/>
              <a:gd name="T5" fmla="*/ 472 h 1947"/>
              <a:gd name="T6" fmla="*/ 104 w 2793"/>
              <a:gd name="T7" fmla="*/ 520 h 1947"/>
              <a:gd name="T8" fmla="*/ 104 w 2793"/>
              <a:gd name="T9" fmla="*/ 752 h 1947"/>
              <a:gd name="T10" fmla="*/ 64 w 2793"/>
              <a:gd name="T11" fmla="*/ 848 h 1947"/>
              <a:gd name="T12" fmla="*/ 24 w 2793"/>
              <a:gd name="T13" fmla="*/ 944 h 1947"/>
              <a:gd name="T14" fmla="*/ 0 w 2793"/>
              <a:gd name="T15" fmla="*/ 1088 h 1947"/>
              <a:gd name="T16" fmla="*/ 8 w 2793"/>
              <a:gd name="T17" fmla="*/ 1488 h 1947"/>
              <a:gd name="T18" fmla="*/ 48 w 2793"/>
              <a:gd name="T19" fmla="*/ 1696 h 1947"/>
              <a:gd name="T20" fmla="*/ 144 w 2793"/>
              <a:gd name="T21" fmla="*/ 1816 h 1947"/>
              <a:gd name="T22" fmla="*/ 168 w 2793"/>
              <a:gd name="T23" fmla="*/ 1824 h 1947"/>
              <a:gd name="T24" fmla="*/ 448 w 2793"/>
              <a:gd name="T25" fmla="*/ 1912 h 1947"/>
              <a:gd name="T26" fmla="*/ 880 w 2793"/>
              <a:gd name="T27" fmla="*/ 1896 h 1947"/>
              <a:gd name="T28" fmla="*/ 1264 w 2793"/>
              <a:gd name="T29" fmla="*/ 1808 h 1947"/>
              <a:gd name="T30" fmla="*/ 2080 w 2793"/>
              <a:gd name="T31" fmla="*/ 1704 h 1947"/>
              <a:gd name="T32" fmla="*/ 2184 w 2793"/>
              <a:gd name="T33" fmla="*/ 1656 h 1947"/>
              <a:gd name="T34" fmla="*/ 2208 w 2793"/>
              <a:gd name="T35" fmla="*/ 1632 h 1947"/>
              <a:gd name="T36" fmla="*/ 2232 w 2793"/>
              <a:gd name="T37" fmla="*/ 1616 h 1947"/>
              <a:gd name="T38" fmla="*/ 2296 w 2793"/>
              <a:gd name="T39" fmla="*/ 1536 h 1947"/>
              <a:gd name="T40" fmla="*/ 2448 w 2793"/>
              <a:gd name="T41" fmla="*/ 1288 h 1947"/>
              <a:gd name="T42" fmla="*/ 2552 w 2793"/>
              <a:gd name="T43" fmla="*/ 1080 h 1947"/>
              <a:gd name="T44" fmla="*/ 2608 w 2793"/>
              <a:gd name="T45" fmla="*/ 968 h 1947"/>
              <a:gd name="T46" fmla="*/ 2680 w 2793"/>
              <a:gd name="T47" fmla="*/ 808 h 1947"/>
              <a:gd name="T48" fmla="*/ 2720 w 2793"/>
              <a:gd name="T49" fmla="*/ 704 h 1947"/>
              <a:gd name="T50" fmla="*/ 2776 w 2793"/>
              <a:gd name="T51" fmla="*/ 536 h 1947"/>
              <a:gd name="T52" fmla="*/ 2776 w 2793"/>
              <a:gd name="T53" fmla="*/ 288 h 1947"/>
              <a:gd name="T54" fmla="*/ 2560 w 2793"/>
              <a:gd name="T55" fmla="*/ 88 h 1947"/>
              <a:gd name="T56" fmla="*/ 2328 w 2793"/>
              <a:gd name="T57" fmla="*/ 72 h 1947"/>
              <a:gd name="T58" fmla="*/ 1352 w 2793"/>
              <a:gd name="T59" fmla="*/ 64 h 1947"/>
              <a:gd name="T60" fmla="*/ 416 w 2793"/>
              <a:gd name="T61" fmla="*/ 0 h 1947"/>
              <a:gd name="T62" fmla="*/ 80 w 2793"/>
              <a:gd name="T63" fmla="*/ 48 h 1947"/>
              <a:gd name="T64" fmla="*/ 64 w 2793"/>
              <a:gd name="T65" fmla="*/ 120 h 1947"/>
              <a:gd name="T66" fmla="*/ 48 w 2793"/>
              <a:gd name="T67" fmla="*/ 72 h 19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93"/>
              <a:gd name="T103" fmla="*/ 0 h 1947"/>
              <a:gd name="T104" fmla="*/ 2793 w 2793"/>
              <a:gd name="T105" fmla="*/ 1947 h 19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93" h="1947">
                <a:moveTo>
                  <a:pt x="48" y="72"/>
                </a:moveTo>
                <a:cubicBezTo>
                  <a:pt x="53" y="168"/>
                  <a:pt x="56" y="264"/>
                  <a:pt x="64" y="360"/>
                </a:cubicBezTo>
                <a:cubicBezTo>
                  <a:pt x="65" y="369"/>
                  <a:pt x="80" y="447"/>
                  <a:pt x="88" y="472"/>
                </a:cubicBezTo>
                <a:cubicBezTo>
                  <a:pt x="93" y="488"/>
                  <a:pt x="104" y="520"/>
                  <a:pt x="104" y="520"/>
                </a:cubicBezTo>
                <a:cubicBezTo>
                  <a:pt x="112" y="621"/>
                  <a:pt x="119" y="640"/>
                  <a:pt x="104" y="752"/>
                </a:cubicBezTo>
                <a:cubicBezTo>
                  <a:pt x="99" y="793"/>
                  <a:pt x="79" y="814"/>
                  <a:pt x="64" y="848"/>
                </a:cubicBezTo>
                <a:cubicBezTo>
                  <a:pt x="48" y="885"/>
                  <a:pt x="45" y="912"/>
                  <a:pt x="24" y="944"/>
                </a:cubicBezTo>
                <a:cubicBezTo>
                  <a:pt x="12" y="991"/>
                  <a:pt x="0" y="1088"/>
                  <a:pt x="0" y="1088"/>
                </a:cubicBezTo>
                <a:cubicBezTo>
                  <a:pt x="3" y="1221"/>
                  <a:pt x="3" y="1355"/>
                  <a:pt x="8" y="1488"/>
                </a:cubicBezTo>
                <a:cubicBezTo>
                  <a:pt x="10" y="1543"/>
                  <a:pt x="15" y="1646"/>
                  <a:pt x="48" y="1696"/>
                </a:cubicBezTo>
                <a:cubicBezTo>
                  <a:pt x="82" y="1747"/>
                  <a:pt x="100" y="1772"/>
                  <a:pt x="144" y="1816"/>
                </a:cubicBezTo>
                <a:cubicBezTo>
                  <a:pt x="150" y="1822"/>
                  <a:pt x="160" y="1820"/>
                  <a:pt x="168" y="1824"/>
                </a:cubicBezTo>
                <a:cubicBezTo>
                  <a:pt x="267" y="1874"/>
                  <a:pt x="336" y="1901"/>
                  <a:pt x="448" y="1912"/>
                </a:cubicBezTo>
                <a:cubicBezTo>
                  <a:pt x="588" y="1947"/>
                  <a:pt x="737" y="1912"/>
                  <a:pt x="880" y="1896"/>
                </a:cubicBezTo>
                <a:cubicBezTo>
                  <a:pt x="1008" y="1861"/>
                  <a:pt x="1134" y="1834"/>
                  <a:pt x="1264" y="1808"/>
                </a:cubicBezTo>
                <a:cubicBezTo>
                  <a:pt x="1521" y="1680"/>
                  <a:pt x="1794" y="1708"/>
                  <a:pt x="2080" y="1704"/>
                </a:cubicBezTo>
                <a:cubicBezTo>
                  <a:pt x="2117" y="1692"/>
                  <a:pt x="2152" y="1679"/>
                  <a:pt x="2184" y="1656"/>
                </a:cubicBezTo>
                <a:cubicBezTo>
                  <a:pt x="2193" y="1649"/>
                  <a:pt x="2199" y="1639"/>
                  <a:pt x="2208" y="1632"/>
                </a:cubicBezTo>
                <a:cubicBezTo>
                  <a:pt x="2215" y="1626"/>
                  <a:pt x="2224" y="1621"/>
                  <a:pt x="2232" y="1616"/>
                </a:cubicBezTo>
                <a:cubicBezTo>
                  <a:pt x="2251" y="1587"/>
                  <a:pt x="2276" y="1563"/>
                  <a:pt x="2296" y="1536"/>
                </a:cubicBezTo>
                <a:cubicBezTo>
                  <a:pt x="2350" y="1461"/>
                  <a:pt x="2407" y="1371"/>
                  <a:pt x="2448" y="1288"/>
                </a:cubicBezTo>
                <a:cubicBezTo>
                  <a:pt x="2483" y="1219"/>
                  <a:pt x="2518" y="1149"/>
                  <a:pt x="2552" y="1080"/>
                </a:cubicBezTo>
                <a:cubicBezTo>
                  <a:pt x="2571" y="1043"/>
                  <a:pt x="2585" y="1003"/>
                  <a:pt x="2608" y="968"/>
                </a:cubicBezTo>
                <a:cubicBezTo>
                  <a:pt x="2623" y="908"/>
                  <a:pt x="2661" y="866"/>
                  <a:pt x="2680" y="808"/>
                </a:cubicBezTo>
                <a:cubicBezTo>
                  <a:pt x="2693" y="769"/>
                  <a:pt x="2698" y="741"/>
                  <a:pt x="2720" y="704"/>
                </a:cubicBezTo>
                <a:cubicBezTo>
                  <a:pt x="2734" y="647"/>
                  <a:pt x="2743" y="585"/>
                  <a:pt x="2776" y="536"/>
                </a:cubicBezTo>
                <a:cubicBezTo>
                  <a:pt x="2793" y="434"/>
                  <a:pt x="2792" y="458"/>
                  <a:pt x="2776" y="288"/>
                </a:cubicBezTo>
                <a:cubicBezTo>
                  <a:pt x="2767" y="190"/>
                  <a:pt x="2642" y="115"/>
                  <a:pt x="2560" y="88"/>
                </a:cubicBezTo>
                <a:cubicBezTo>
                  <a:pt x="2486" y="63"/>
                  <a:pt x="2406" y="73"/>
                  <a:pt x="2328" y="72"/>
                </a:cubicBezTo>
                <a:cubicBezTo>
                  <a:pt x="2003" y="68"/>
                  <a:pt x="1677" y="67"/>
                  <a:pt x="1352" y="64"/>
                </a:cubicBezTo>
                <a:cubicBezTo>
                  <a:pt x="1042" y="58"/>
                  <a:pt x="722" y="61"/>
                  <a:pt x="416" y="0"/>
                </a:cubicBezTo>
                <a:cubicBezTo>
                  <a:pt x="254" y="6"/>
                  <a:pt x="207" y="6"/>
                  <a:pt x="80" y="48"/>
                </a:cubicBezTo>
                <a:cubicBezTo>
                  <a:pt x="43" y="104"/>
                  <a:pt x="37" y="80"/>
                  <a:pt x="64" y="120"/>
                </a:cubicBezTo>
                <a:cubicBezTo>
                  <a:pt x="76" y="85"/>
                  <a:pt x="78" y="102"/>
                  <a:pt x="48" y="72"/>
                </a:cubicBezTo>
                <a:close/>
              </a:path>
            </a:pathLst>
          </a:custGeom>
          <a:solidFill>
            <a:schemeClr val="bg1"/>
          </a:solidFill>
          <a:ln w="15875">
            <a:solidFill>
              <a:schemeClr val="tx1"/>
            </a:solidFill>
            <a:round/>
            <a:headEnd/>
            <a:tailEnd/>
          </a:ln>
        </p:spPr>
        <p:txBody>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sv-SE" sz="1800" b="0" i="0" u="none" strike="noStrike" kern="0" cap="none" spc="0" normalizeH="0" baseline="0" noProof="0">
              <a:ln>
                <a:noFill/>
              </a:ln>
              <a:solidFill>
                <a:srgbClr val="000000"/>
              </a:solidFill>
              <a:effectLst/>
              <a:uLnTx/>
              <a:uFillTx/>
            </a:endParaRPr>
          </a:p>
        </p:txBody>
      </p:sp>
      <p:sp>
        <p:nvSpPr>
          <p:cNvPr id="135173" name="Rectangle 5"/>
          <p:cNvSpPr>
            <a:spLocks noGrp="1" noChangeArrowheads="1"/>
          </p:cNvSpPr>
          <p:nvPr>
            <p:ph type="title"/>
          </p:nvPr>
        </p:nvSpPr>
        <p:spPr>
          <a:xfrm>
            <a:off x="468313" y="-26988"/>
            <a:ext cx="8229600" cy="1143001"/>
          </a:xfrm>
        </p:spPr>
        <p:txBody>
          <a:bodyPr/>
          <a:lstStyle/>
          <a:p>
            <a:pPr eaLnBrk="1" hangingPunct="1"/>
            <a:r>
              <a:rPr lang="sv-SE" dirty="0"/>
              <a:t>Situationen i ett nötskal</a:t>
            </a:r>
          </a:p>
        </p:txBody>
      </p:sp>
      <p:sp>
        <p:nvSpPr>
          <p:cNvPr id="1738758" name="Rectangle 6"/>
          <p:cNvSpPr>
            <a:spLocks noGrp="1" noChangeArrowheads="1"/>
          </p:cNvSpPr>
          <p:nvPr>
            <p:ph type="body" sz="half" idx="1"/>
          </p:nvPr>
        </p:nvSpPr>
        <p:spPr>
          <a:xfrm>
            <a:off x="611188" y="1916113"/>
            <a:ext cx="4038600" cy="4525962"/>
          </a:xfrm>
        </p:spPr>
        <p:txBody>
          <a:bodyPr/>
          <a:lstStyle/>
          <a:p>
            <a:pPr eaLnBrk="1" hangingPunct="1">
              <a:buFontTx/>
              <a:buNone/>
            </a:pPr>
            <a:r>
              <a:rPr lang="sv-SE" sz="2400" b="1" dirty="0">
                <a:solidFill>
                  <a:schemeClr val="bg1"/>
                </a:solidFill>
              </a:rPr>
              <a:t>Patientens utgångsläge</a:t>
            </a:r>
          </a:p>
          <a:p>
            <a:pPr eaLnBrk="1" hangingPunct="1">
              <a:buClr>
                <a:schemeClr val="bg1"/>
              </a:buClr>
            </a:pPr>
            <a:r>
              <a:rPr lang="sv-SE" sz="2400" dirty="0">
                <a:solidFill>
                  <a:schemeClr val="bg1"/>
                </a:solidFill>
              </a:rPr>
              <a:t>Plågad</a:t>
            </a:r>
          </a:p>
          <a:p>
            <a:pPr eaLnBrk="1" hangingPunct="1">
              <a:buClr>
                <a:schemeClr val="bg1"/>
              </a:buClr>
            </a:pPr>
            <a:r>
              <a:rPr lang="sv-SE" sz="2400" dirty="0">
                <a:solidFill>
                  <a:schemeClr val="bg1"/>
                </a:solidFill>
              </a:rPr>
              <a:t>Olycklig</a:t>
            </a:r>
          </a:p>
          <a:p>
            <a:pPr eaLnBrk="1" hangingPunct="1">
              <a:buClr>
                <a:schemeClr val="bg1"/>
              </a:buClr>
            </a:pPr>
            <a:r>
              <a:rPr lang="sv-SE" sz="2400" dirty="0">
                <a:solidFill>
                  <a:schemeClr val="bg1"/>
                </a:solidFill>
              </a:rPr>
              <a:t>Sårbar</a:t>
            </a:r>
          </a:p>
          <a:p>
            <a:pPr eaLnBrk="1" hangingPunct="1">
              <a:buClr>
                <a:schemeClr val="bg1"/>
              </a:buClr>
            </a:pPr>
            <a:r>
              <a:rPr lang="sv-SE" sz="2400" dirty="0">
                <a:solidFill>
                  <a:schemeClr val="bg1"/>
                </a:solidFill>
              </a:rPr>
              <a:t>Utlämnad</a:t>
            </a:r>
          </a:p>
          <a:p>
            <a:pPr eaLnBrk="1" hangingPunct="1">
              <a:buClr>
                <a:schemeClr val="bg1"/>
              </a:buClr>
            </a:pPr>
            <a:r>
              <a:rPr lang="sv-SE" sz="2400" dirty="0">
                <a:solidFill>
                  <a:schemeClr val="bg1"/>
                </a:solidFill>
              </a:rPr>
              <a:t>Rädd</a:t>
            </a:r>
          </a:p>
          <a:p>
            <a:pPr eaLnBrk="1" hangingPunct="1">
              <a:buClr>
                <a:schemeClr val="bg1"/>
              </a:buClr>
            </a:pPr>
            <a:r>
              <a:rPr lang="sv-SE" sz="2400" dirty="0">
                <a:solidFill>
                  <a:schemeClr val="bg1"/>
                </a:solidFill>
              </a:rPr>
              <a:t>Belastning</a:t>
            </a:r>
          </a:p>
          <a:p>
            <a:pPr eaLnBrk="1" hangingPunct="1">
              <a:buClr>
                <a:schemeClr val="bg1"/>
              </a:buClr>
            </a:pPr>
            <a:r>
              <a:rPr lang="sv-SE" sz="2400" dirty="0">
                <a:solidFill>
                  <a:schemeClr val="bg1"/>
                </a:solidFill>
              </a:rPr>
              <a:t>”Fel”</a:t>
            </a:r>
          </a:p>
          <a:p>
            <a:pPr eaLnBrk="1" hangingPunct="1">
              <a:buClr>
                <a:schemeClr val="bg1"/>
              </a:buClr>
            </a:pPr>
            <a:r>
              <a:rPr lang="sv-SE" sz="2400" dirty="0">
                <a:solidFill>
                  <a:schemeClr val="bg1"/>
                </a:solidFill>
              </a:rPr>
              <a:t>Skam</a:t>
            </a:r>
          </a:p>
          <a:p>
            <a:pPr eaLnBrk="1" hangingPunct="1">
              <a:buClr>
                <a:schemeClr val="bg1"/>
              </a:buClr>
            </a:pPr>
            <a:r>
              <a:rPr lang="sv-SE" sz="2400" dirty="0">
                <a:solidFill>
                  <a:schemeClr val="bg1"/>
                </a:solidFill>
              </a:rPr>
              <a:t>Skuld</a:t>
            </a:r>
          </a:p>
        </p:txBody>
      </p:sp>
      <p:sp>
        <p:nvSpPr>
          <p:cNvPr id="1738759" name="Rectangle 7"/>
          <p:cNvSpPr>
            <a:spLocks noGrp="1" noChangeArrowheads="1"/>
          </p:cNvSpPr>
          <p:nvPr>
            <p:ph type="body" sz="half" idx="2"/>
          </p:nvPr>
        </p:nvSpPr>
        <p:spPr>
          <a:xfrm>
            <a:off x="4643438" y="2276475"/>
            <a:ext cx="4038600" cy="2692400"/>
          </a:xfrm>
        </p:spPr>
        <p:txBody>
          <a:bodyPr/>
          <a:lstStyle/>
          <a:p>
            <a:pPr marL="457200" indent="-457200" eaLnBrk="1" hangingPunct="1">
              <a:buFontTx/>
              <a:buNone/>
            </a:pPr>
            <a:r>
              <a:rPr lang="sv-SE" sz="2400" b="1" dirty="0"/>
              <a:t>Vår uppgift</a:t>
            </a:r>
          </a:p>
          <a:p>
            <a:pPr marL="457200" indent="-457200" eaLnBrk="1" hangingPunct="1"/>
            <a:r>
              <a:rPr lang="sv-SE" sz="2400" dirty="0"/>
              <a:t>Hjälpa patienten känna att han är okay ändå</a:t>
            </a:r>
          </a:p>
          <a:p>
            <a:pPr marL="457200" indent="-457200" eaLnBrk="1" hangingPunct="1"/>
            <a:r>
              <a:rPr lang="sv-SE" sz="2400" dirty="0"/>
              <a:t>Minska skuld- och skamkänslorna</a:t>
            </a:r>
          </a:p>
          <a:p>
            <a:pPr marL="457200" indent="-457200" eaLnBrk="1" hangingPunct="1"/>
            <a:r>
              <a:rPr lang="sv-SE" sz="2400" dirty="0"/>
              <a:t>Minska lidandet</a:t>
            </a:r>
          </a:p>
        </p:txBody>
      </p:sp>
    </p:spTree>
    <p:extLst>
      <p:ext uri="{BB962C8B-B14F-4D97-AF65-F5344CB8AC3E}">
        <p14:creationId xmlns:p14="http://schemas.microsoft.com/office/powerpoint/2010/main" val="38294363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87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87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8758">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3875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3875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3875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3875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38758">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38758">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3875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38758">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38759">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38759">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387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7CAD99F-F361-4821-973C-8B6A443D0672}"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sv-SE" sz="1800" b="0" i="0" u="none" strike="noStrike" kern="0" cap="none" spc="0" normalizeH="0" baseline="0" noProof="0">
              <a:ln>
                <a:noFill/>
              </a:ln>
              <a:solidFill>
                <a:srgbClr val="000000"/>
              </a:solidFill>
              <a:effectLst/>
              <a:uLnTx/>
              <a:uFillTx/>
            </a:endParaRPr>
          </a:p>
        </p:txBody>
      </p:sp>
      <p:sp>
        <p:nvSpPr>
          <p:cNvPr id="416772" name="Rectangle 3"/>
          <p:cNvSpPr>
            <a:spLocks noGrp="1" noChangeArrowheads="1"/>
          </p:cNvSpPr>
          <p:nvPr>
            <p:ph type="body" idx="1"/>
          </p:nvPr>
        </p:nvSpPr>
        <p:spPr/>
        <p:txBody>
          <a:bodyPr/>
          <a:lstStyle/>
          <a:p>
            <a:pPr eaLnBrk="1" hangingPunct="1">
              <a:lnSpc>
                <a:spcPct val="90000"/>
              </a:lnSpc>
            </a:pPr>
            <a:endParaRPr lang="sv-SE" dirty="0"/>
          </a:p>
          <a:p>
            <a:pPr lvl="1" eaLnBrk="1" hangingPunct="1">
              <a:lnSpc>
                <a:spcPct val="90000"/>
              </a:lnSpc>
              <a:buFontTx/>
              <a:buNone/>
            </a:pPr>
            <a:r>
              <a:rPr lang="sv-SE" b="1" dirty="0">
                <a:cs typeface="Times New Roman" pitchFamily="18" charset="0"/>
              </a:rPr>
              <a:t>			Suicidf</a:t>
            </a:r>
            <a:r>
              <a:rPr lang="sv-SE" b="1" dirty="0">
                <a:latin typeface="Arial" pitchFamily="34" charset="0"/>
                <a:cs typeface="Times New Roman" pitchFamily="18" charset="0"/>
              </a:rPr>
              <a:t>ö</a:t>
            </a:r>
            <a:r>
              <a:rPr lang="sv-SE" b="1" dirty="0">
                <a:cs typeface="Times New Roman" pitchFamily="18" charset="0"/>
              </a:rPr>
              <a:t>rs</a:t>
            </a:r>
            <a:r>
              <a:rPr lang="sv-SE" b="1" dirty="0">
                <a:latin typeface="Arial" pitchFamily="34" charset="0"/>
                <a:cs typeface="Times New Roman" pitchFamily="18" charset="0"/>
              </a:rPr>
              <a:t>ö</a:t>
            </a:r>
            <a:r>
              <a:rPr lang="sv-SE" b="1" dirty="0">
                <a:cs typeface="Times New Roman" pitchFamily="18" charset="0"/>
              </a:rPr>
              <a:t>k</a:t>
            </a:r>
          </a:p>
          <a:p>
            <a:pPr lvl="1" eaLnBrk="1" hangingPunct="1">
              <a:lnSpc>
                <a:spcPct val="90000"/>
              </a:lnSpc>
              <a:buFontTx/>
              <a:buNone/>
            </a:pPr>
            <a:r>
              <a:rPr lang="sv-SE" b="1" dirty="0">
                <a:cs typeface="Times New Roman" pitchFamily="18" charset="0"/>
              </a:rPr>
              <a:t>			Suicidplaner/ suicidavsikter/ 				suicidmeddelanden</a:t>
            </a:r>
          </a:p>
          <a:p>
            <a:pPr lvl="1" eaLnBrk="1" hangingPunct="1">
              <a:lnSpc>
                <a:spcPct val="90000"/>
              </a:lnSpc>
              <a:buFontTx/>
              <a:buNone/>
            </a:pPr>
            <a:r>
              <a:rPr lang="sv-SE" b="1" dirty="0">
                <a:cs typeface="Times New Roman" pitchFamily="18" charset="0"/>
              </a:rPr>
              <a:t>			Suicidönskan</a:t>
            </a:r>
          </a:p>
          <a:p>
            <a:pPr lvl="1" eaLnBrk="1" hangingPunct="1">
              <a:lnSpc>
                <a:spcPct val="90000"/>
              </a:lnSpc>
              <a:buFontTx/>
              <a:buNone/>
            </a:pPr>
            <a:r>
              <a:rPr lang="sv-SE" b="1" dirty="0">
                <a:cs typeface="Times New Roman" pitchFamily="18" charset="0"/>
              </a:rPr>
              <a:t>			Suicidtankar</a:t>
            </a:r>
          </a:p>
          <a:p>
            <a:pPr lvl="1" eaLnBrk="1" hangingPunct="1">
              <a:lnSpc>
                <a:spcPct val="90000"/>
              </a:lnSpc>
              <a:buFontTx/>
              <a:buNone/>
            </a:pPr>
            <a:r>
              <a:rPr lang="sv-SE" b="1" dirty="0">
                <a:cs typeface="Times New Roman" pitchFamily="18" charset="0"/>
              </a:rPr>
              <a:t>		        </a:t>
            </a:r>
            <a:r>
              <a:rPr lang="sv-SE" b="1" dirty="0">
                <a:solidFill>
                  <a:srgbClr val="FF3300"/>
                </a:solidFill>
                <a:cs typeface="Times New Roman" pitchFamily="18" charset="0"/>
              </a:rPr>
              <a:t>-----------------------</a:t>
            </a:r>
          </a:p>
          <a:p>
            <a:pPr lvl="1" eaLnBrk="1" hangingPunct="1">
              <a:lnSpc>
                <a:spcPct val="90000"/>
              </a:lnSpc>
              <a:buFontTx/>
              <a:buNone/>
            </a:pPr>
            <a:r>
              <a:rPr lang="sv-SE" b="1" dirty="0">
                <a:cs typeface="Times New Roman" pitchFamily="18" charset="0"/>
              </a:rPr>
              <a:t>			D</a:t>
            </a:r>
            <a:r>
              <a:rPr lang="sv-SE" b="1" dirty="0">
                <a:latin typeface="Arial" pitchFamily="34" charset="0"/>
                <a:cs typeface="Times New Roman" pitchFamily="18" charset="0"/>
              </a:rPr>
              <a:t>ö</a:t>
            </a:r>
            <a:r>
              <a:rPr lang="sv-SE" b="1" dirty="0">
                <a:cs typeface="Times New Roman" pitchFamily="18" charset="0"/>
              </a:rPr>
              <a:t>ds</a:t>
            </a:r>
            <a:r>
              <a:rPr lang="sv-SE" b="1" dirty="0">
                <a:latin typeface="Arial" pitchFamily="34" charset="0"/>
                <a:cs typeface="Times New Roman" pitchFamily="18" charset="0"/>
              </a:rPr>
              <a:t>ö</a:t>
            </a:r>
            <a:r>
              <a:rPr lang="sv-SE" b="1" dirty="0">
                <a:cs typeface="Times New Roman" pitchFamily="18" charset="0"/>
              </a:rPr>
              <a:t>nskan</a:t>
            </a:r>
          </a:p>
          <a:p>
            <a:pPr lvl="1" eaLnBrk="1" hangingPunct="1">
              <a:lnSpc>
                <a:spcPct val="90000"/>
              </a:lnSpc>
              <a:buFontTx/>
              <a:buNone/>
            </a:pPr>
            <a:r>
              <a:rPr lang="sv-SE" b="1" dirty="0">
                <a:cs typeface="Times New Roman" pitchFamily="18" charset="0"/>
              </a:rPr>
              <a:t>			Hoppl</a:t>
            </a:r>
            <a:r>
              <a:rPr lang="sv-SE" b="1" dirty="0">
                <a:latin typeface="Arial" pitchFamily="34" charset="0"/>
                <a:cs typeface="Times New Roman" pitchFamily="18" charset="0"/>
              </a:rPr>
              <a:t>ö</a:t>
            </a:r>
            <a:r>
              <a:rPr lang="sv-SE" b="1" dirty="0">
                <a:cs typeface="Times New Roman" pitchFamily="18" charset="0"/>
              </a:rPr>
              <a:t>shetsk</a:t>
            </a:r>
            <a:r>
              <a:rPr lang="sv-SE" b="1" dirty="0">
                <a:latin typeface="Arial" pitchFamily="34" charset="0"/>
                <a:cs typeface="Times New Roman" pitchFamily="18" charset="0"/>
              </a:rPr>
              <a:t>ä</a:t>
            </a:r>
            <a:r>
              <a:rPr lang="sv-SE" b="1" dirty="0">
                <a:cs typeface="Times New Roman" pitchFamily="18" charset="0"/>
              </a:rPr>
              <a:t>nsla</a:t>
            </a:r>
          </a:p>
          <a:p>
            <a:pPr lvl="1" eaLnBrk="1" hangingPunct="1">
              <a:lnSpc>
                <a:spcPct val="90000"/>
              </a:lnSpc>
              <a:buFontTx/>
              <a:buNone/>
            </a:pPr>
            <a:r>
              <a:rPr lang="sv-SE" b="1" dirty="0">
                <a:cs typeface="Times New Roman" pitchFamily="18" charset="0"/>
              </a:rPr>
              <a:t>			Nedst</a:t>
            </a:r>
            <a:r>
              <a:rPr lang="sv-SE" b="1" dirty="0">
                <a:latin typeface="Arial" pitchFamily="34" charset="0"/>
                <a:cs typeface="Times New Roman" pitchFamily="18" charset="0"/>
              </a:rPr>
              <a:t>ä</a:t>
            </a:r>
            <a:r>
              <a:rPr lang="sv-SE" b="1" dirty="0">
                <a:cs typeface="Times New Roman" pitchFamily="18" charset="0"/>
              </a:rPr>
              <a:t>mdhet </a:t>
            </a:r>
          </a:p>
          <a:p>
            <a:pPr lvl="1" eaLnBrk="1" hangingPunct="1">
              <a:lnSpc>
                <a:spcPct val="90000"/>
              </a:lnSpc>
              <a:buFontTx/>
              <a:buNone/>
            </a:pPr>
            <a:endParaRPr lang="sv-SE" b="1" dirty="0">
              <a:cs typeface="Times New Roman" pitchFamily="18" charset="0"/>
            </a:endParaRPr>
          </a:p>
          <a:p>
            <a:pPr eaLnBrk="1" hangingPunct="1">
              <a:lnSpc>
                <a:spcPct val="90000"/>
              </a:lnSpc>
              <a:buFontTx/>
              <a:buNone/>
            </a:pPr>
            <a:endParaRPr lang="sv-SE" dirty="0"/>
          </a:p>
        </p:txBody>
      </p:sp>
      <p:sp>
        <p:nvSpPr>
          <p:cNvPr id="416774" name="AutoShape 5"/>
          <p:cNvSpPr>
            <a:spLocks noChangeArrowheads="1"/>
          </p:cNvSpPr>
          <p:nvPr/>
        </p:nvSpPr>
        <p:spPr bwMode="auto">
          <a:xfrm rot="-5400000">
            <a:off x="-518243" y="3622700"/>
            <a:ext cx="3988544" cy="1008856"/>
          </a:xfrm>
          <a:prstGeom prst="notchedRightArrow">
            <a:avLst>
              <a:gd name="adj1" fmla="val 50000"/>
              <a:gd name="adj2" fmla="val 90441"/>
            </a:avLst>
          </a:prstGeom>
          <a:solidFill>
            <a:srgbClr val="FF0000"/>
          </a:solidFill>
          <a:ln w="9525">
            <a:solidFill>
              <a:schemeClr val="tx1"/>
            </a:solidFill>
            <a:miter lim="800000"/>
            <a:headEnd/>
            <a:tailEnd/>
          </a:ln>
        </p:spPr>
        <p:txBody>
          <a:bodyPr wrap="none" anchor="ctr"/>
          <a:lstStyle/>
          <a:p>
            <a:pPr marL="0" marR="0" lvl="0" indent="0" defTabSz="914400" eaLnBrk="1" fontAlgn="auto" latinLnBrk="0" hangingPunct="1">
              <a:lnSpc>
                <a:spcPct val="100000"/>
              </a:lnSpc>
              <a:spcBef>
                <a:spcPct val="50000"/>
              </a:spcBef>
              <a:spcAft>
                <a:spcPts val="0"/>
              </a:spcAft>
              <a:buClr>
                <a:srgbClr val="000000"/>
              </a:buClr>
              <a:buSzTx/>
              <a:buFontTx/>
              <a:buNone/>
              <a:tabLst/>
              <a:defRPr/>
            </a:pPr>
            <a:r>
              <a:rPr kumimoji="0" lang="sv-SE" sz="2400" b="0" i="0" u="none" strike="noStrike" kern="0" cap="none" spc="0" normalizeH="0" baseline="0" noProof="0" dirty="0">
                <a:ln>
                  <a:noFill/>
                </a:ln>
                <a:solidFill>
                  <a:srgbClr val="000000"/>
                </a:solidFill>
                <a:effectLst/>
                <a:uLnTx/>
                <a:uFillTx/>
              </a:rPr>
              <a:t>	</a:t>
            </a:r>
          </a:p>
          <a:p>
            <a:pPr marL="0" marR="0" lvl="0" indent="0" defTabSz="914400" eaLnBrk="1" fontAlgn="auto" latinLnBrk="0" hangingPunct="1">
              <a:lnSpc>
                <a:spcPct val="100000"/>
              </a:lnSpc>
              <a:spcBef>
                <a:spcPct val="50000"/>
              </a:spcBef>
              <a:spcAft>
                <a:spcPts val="0"/>
              </a:spcAft>
              <a:buClr>
                <a:srgbClr val="000000"/>
              </a:buClr>
              <a:buSzTx/>
              <a:buFontTx/>
              <a:buNone/>
              <a:tabLst/>
              <a:defRPr/>
            </a:pPr>
            <a:r>
              <a:rPr kumimoji="0" lang="sv-SE" sz="2400" b="0" i="0" u="none" strike="noStrike" kern="0" cap="none" spc="0" normalizeH="0" baseline="0" noProof="0" dirty="0">
                <a:ln>
                  <a:noFill/>
                </a:ln>
                <a:solidFill>
                  <a:srgbClr val="FFFFFF"/>
                </a:solidFill>
                <a:effectLst/>
                <a:uLnTx/>
                <a:uFillTx/>
              </a:rPr>
              <a:t>Ökad risk!</a:t>
            </a:r>
          </a:p>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sv-SE" sz="2400" b="0" i="0" u="none" strike="noStrike" kern="0" cap="none" spc="0" normalizeH="0" baseline="0" noProof="0" dirty="0">
              <a:ln>
                <a:noFill/>
              </a:ln>
              <a:solidFill>
                <a:srgbClr val="000000"/>
              </a:solidFill>
              <a:effectLst/>
              <a:uLnTx/>
              <a:uFillTx/>
            </a:endParaRPr>
          </a:p>
        </p:txBody>
      </p:sp>
      <p:sp>
        <p:nvSpPr>
          <p:cNvPr id="2" name="Rubrik 1"/>
          <p:cNvSpPr>
            <a:spLocks noGrp="1"/>
          </p:cNvSpPr>
          <p:nvPr>
            <p:ph type="title"/>
          </p:nvPr>
        </p:nvSpPr>
        <p:spPr>
          <a:xfrm>
            <a:off x="827584" y="404664"/>
            <a:ext cx="7696200" cy="1527175"/>
          </a:xfrm>
        </p:spPr>
        <p:txBody>
          <a:bodyPr/>
          <a:lstStyle/>
          <a:p>
            <a:pPr algn="ctr"/>
            <a:r>
              <a:rPr lang="sv-SE" sz="2800" dirty="0"/>
              <a:t>Om patienten har självmordstankar – se till att han får snar/omedelbar läkarbedömning</a:t>
            </a:r>
            <a:br>
              <a:rPr lang="sv-SE" sz="2800" dirty="0"/>
            </a:br>
            <a:endParaRPr lang="sv-SE" dirty="0"/>
          </a:p>
        </p:txBody>
      </p:sp>
      <p:sp>
        <p:nvSpPr>
          <p:cNvPr id="3" name="Frihandsfigur 2"/>
          <p:cNvSpPr/>
          <p:nvPr/>
        </p:nvSpPr>
        <p:spPr bwMode="auto">
          <a:xfrm>
            <a:off x="2182072" y="1779876"/>
            <a:ext cx="6287928" cy="2677401"/>
          </a:xfrm>
          <a:custGeom>
            <a:avLst/>
            <a:gdLst>
              <a:gd name="connsiteX0" fmla="*/ 3708589 w 6287928"/>
              <a:gd name="connsiteY0" fmla="*/ 77800 h 2677401"/>
              <a:gd name="connsiteX1" fmla="*/ 830635 w 6287928"/>
              <a:gd name="connsiteY1" fmla="*/ 77800 h 2677401"/>
              <a:gd name="connsiteX2" fmla="*/ 291621 w 6287928"/>
              <a:gd name="connsiteY2" fmla="*/ 886322 h 2677401"/>
              <a:gd name="connsiteX3" fmla="*/ 89490 w 6287928"/>
              <a:gd name="connsiteY3" fmla="*/ 2310861 h 2677401"/>
              <a:gd name="connsiteX4" fmla="*/ 1764286 w 6287928"/>
              <a:gd name="connsiteY4" fmla="*/ 2676621 h 2677401"/>
              <a:gd name="connsiteX5" fmla="*/ 5980151 w 6287928"/>
              <a:gd name="connsiteY5" fmla="*/ 2253109 h 2677401"/>
              <a:gd name="connsiteX6" fmla="*/ 5652892 w 6287928"/>
              <a:gd name="connsiteY6" fmla="*/ 433935 h 2677401"/>
              <a:gd name="connsiteX7" fmla="*/ 3159949 w 6287928"/>
              <a:gd name="connsiteY7" fmla="*/ 48924 h 267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7928" h="2677401">
                <a:moveTo>
                  <a:pt x="3708589" y="77800"/>
                </a:moveTo>
                <a:cubicBezTo>
                  <a:pt x="2554359" y="10423"/>
                  <a:pt x="1400130" y="-56954"/>
                  <a:pt x="830635" y="77800"/>
                </a:cubicBezTo>
                <a:cubicBezTo>
                  <a:pt x="261140" y="212554"/>
                  <a:pt x="415145" y="514145"/>
                  <a:pt x="291621" y="886322"/>
                </a:cubicBezTo>
                <a:cubicBezTo>
                  <a:pt x="168097" y="1258499"/>
                  <a:pt x="-155954" y="2012478"/>
                  <a:pt x="89490" y="2310861"/>
                </a:cubicBezTo>
                <a:cubicBezTo>
                  <a:pt x="334934" y="2609244"/>
                  <a:pt x="782509" y="2686246"/>
                  <a:pt x="1764286" y="2676621"/>
                </a:cubicBezTo>
                <a:cubicBezTo>
                  <a:pt x="2746063" y="2666996"/>
                  <a:pt x="5332050" y="2626890"/>
                  <a:pt x="5980151" y="2253109"/>
                </a:cubicBezTo>
                <a:cubicBezTo>
                  <a:pt x="6628252" y="1879328"/>
                  <a:pt x="6122926" y="801299"/>
                  <a:pt x="5652892" y="433935"/>
                </a:cubicBezTo>
                <a:cubicBezTo>
                  <a:pt x="5182858" y="66571"/>
                  <a:pt x="4171403" y="57747"/>
                  <a:pt x="3159949" y="48924"/>
                </a:cubicBezTo>
              </a:path>
            </a:pathLst>
          </a:custGeom>
          <a:noFill/>
          <a:ln w="38100" cap="flat" cmpd="sng" algn="ctr">
            <a:solidFill>
              <a:srgbClr val="FF0000"/>
            </a:solid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90000" tIns="46800" rIns="90000" bIns="46800" numCol="1" rtlCol="0" anchor="t" anchorCtr="0" compatLnSpc="1">
            <a:prstTxWarp prst="textNoShape">
              <a:avLst/>
            </a:prstTxWarp>
            <a:spAutoFit/>
          </a:bodyPr>
          <a:lstStyle/>
          <a:p>
            <a:pPr marL="342900" marR="0" lvl="0" indent="-342900" defTabSz="914400" eaLnBrk="1" fontAlgn="auto" latinLnBrk="0" hangingPunct="1">
              <a:lnSpc>
                <a:spcPct val="100000"/>
              </a:lnSpc>
              <a:spcBef>
                <a:spcPts val="0"/>
              </a:spcBef>
              <a:spcAft>
                <a:spcPts val="0"/>
              </a:spcAft>
              <a:buClr>
                <a:srgbClr val="000000"/>
              </a:buClr>
              <a:buSzTx/>
              <a:buFontTx/>
              <a:buNone/>
              <a:tabLst/>
              <a:defRPr/>
            </a:pPr>
            <a:endParaRPr kumimoji="0" lang="sv-SE"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78948728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812A85-65AB-4063-AE13-7FCA644F86A1}"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sv-SE" sz="1800" b="0" i="0" u="none" strike="noStrike" kern="0" cap="none" spc="0" normalizeH="0" baseline="0" noProof="0">
              <a:ln>
                <a:noFill/>
              </a:ln>
              <a:solidFill>
                <a:srgbClr val="000000"/>
              </a:solidFill>
              <a:effectLst/>
              <a:uLnTx/>
              <a:uFillTx/>
            </a:endParaRPr>
          </a:p>
        </p:txBody>
      </p:sp>
      <p:sp>
        <p:nvSpPr>
          <p:cNvPr id="417795" name="Freeform 2"/>
          <p:cNvSpPr>
            <a:spLocks/>
          </p:cNvSpPr>
          <p:nvPr/>
        </p:nvSpPr>
        <p:spPr bwMode="auto">
          <a:xfrm>
            <a:off x="730250" y="1397000"/>
            <a:ext cx="7867650" cy="2730500"/>
          </a:xfrm>
          <a:custGeom>
            <a:avLst/>
            <a:gdLst>
              <a:gd name="T0" fmla="*/ 692 w 4956"/>
              <a:gd name="T1" fmla="*/ 128 h 1720"/>
              <a:gd name="T2" fmla="*/ 644 w 4956"/>
              <a:gd name="T3" fmla="*/ 224 h 1720"/>
              <a:gd name="T4" fmla="*/ 268 w 4956"/>
              <a:gd name="T5" fmla="*/ 400 h 1720"/>
              <a:gd name="T6" fmla="*/ 52 w 4956"/>
              <a:gd name="T7" fmla="*/ 480 h 1720"/>
              <a:gd name="T8" fmla="*/ 212 w 4956"/>
              <a:gd name="T9" fmla="*/ 616 h 1720"/>
              <a:gd name="T10" fmla="*/ 12 w 4956"/>
              <a:gd name="T11" fmla="*/ 880 h 1720"/>
              <a:gd name="T12" fmla="*/ 92 w 4956"/>
              <a:gd name="T13" fmla="*/ 1120 h 1720"/>
              <a:gd name="T14" fmla="*/ 260 w 4956"/>
              <a:gd name="T15" fmla="*/ 1312 h 1720"/>
              <a:gd name="T16" fmla="*/ 556 w 4956"/>
              <a:gd name="T17" fmla="*/ 1344 h 1720"/>
              <a:gd name="T18" fmla="*/ 844 w 4956"/>
              <a:gd name="T19" fmla="*/ 1504 h 1720"/>
              <a:gd name="T20" fmla="*/ 908 w 4956"/>
              <a:gd name="T21" fmla="*/ 1624 h 1720"/>
              <a:gd name="T22" fmla="*/ 1332 w 4956"/>
              <a:gd name="T23" fmla="*/ 1456 h 1720"/>
              <a:gd name="T24" fmla="*/ 1508 w 4956"/>
              <a:gd name="T25" fmla="*/ 1592 h 1720"/>
              <a:gd name="T26" fmla="*/ 1748 w 4956"/>
              <a:gd name="T27" fmla="*/ 1552 h 1720"/>
              <a:gd name="T28" fmla="*/ 1940 w 4956"/>
              <a:gd name="T29" fmla="*/ 1608 h 1720"/>
              <a:gd name="T30" fmla="*/ 2172 w 4956"/>
              <a:gd name="T31" fmla="*/ 1472 h 1720"/>
              <a:gd name="T32" fmla="*/ 2324 w 4956"/>
              <a:gd name="T33" fmla="*/ 1656 h 1720"/>
              <a:gd name="T34" fmla="*/ 2628 w 4956"/>
              <a:gd name="T35" fmla="*/ 1544 h 1720"/>
              <a:gd name="T36" fmla="*/ 2988 w 4956"/>
              <a:gd name="T37" fmla="*/ 1664 h 1720"/>
              <a:gd name="T38" fmla="*/ 3156 w 4956"/>
              <a:gd name="T39" fmla="*/ 1632 h 1720"/>
              <a:gd name="T40" fmla="*/ 3380 w 4956"/>
              <a:gd name="T41" fmla="*/ 1576 h 1720"/>
              <a:gd name="T42" fmla="*/ 3892 w 4956"/>
              <a:gd name="T43" fmla="*/ 1568 h 1720"/>
              <a:gd name="T44" fmla="*/ 4212 w 4956"/>
              <a:gd name="T45" fmla="*/ 1376 h 1720"/>
              <a:gd name="T46" fmla="*/ 4388 w 4956"/>
              <a:gd name="T47" fmla="*/ 1192 h 1720"/>
              <a:gd name="T48" fmla="*/ 4708 w 4956"/>
              <a:gd name="T49" fmla="*/ 1016 h 1720"/>
              <a:gd name="T50" fmla="*/ 4852 w 4956"/>
              <a:gd name="T51" fmla="*/ 728 h 1720"/>
              <a:gd name="T52" fmla="*/ 4852 w 4956"/>
              <a:gd name="T53" fmla="*/ 568 h 1720"/>
              <a:gd name="T54" fmla="*/ 4500 w 4956"/>
              <a:gd name="T55" fmla="*/ 240 h 1720"/>
              <a:gd name="T56" fmla="*/ 4340 w 4956"/>
              <a:gd name="T57" fmla="*/ 224 h 1720"/>
              <a:gd name="T58" fmla="*/ 4100 w 4956"/>
              <a:gd name="T59" fmla="*/ 176 h 1720"/>
              <a:gd name="T60" fmla="*/ 3940 w 4956"/>
              <a:gd name="T61" fmla="*/ 288 h 1720"/>
              <a:gd name="T62" fmla="*/ 3780 w 4956"/>
              <a:gd name="T63" fmla="*/ 120 h 1720"/>
              <a:gd name="T64" fmla="*/ 3564 w 4956"/>
              <a:gd name="T65" fmla="*/ 152 h 1720"/>
              <a:gd name="T66" fmla="*/ 3396 w 4956"/>
              <a:gd name="T67" fmla="*/ 184 h 1720"/>
              <a:gd name="T68" fmla="*/ 3124 w 4956"/>
              <a:gd name="T69" fmla="*/ 256 h 1720"/>
              <a:gd name="T70" fmla="*/ 2956 w 4956"/>
              <a:gd name="T71" fmla="*/ 112 h 1720"/>
              <a:gd name="T72" fmla="*/ 2748 w 4956"/>
              <a:gd name="T73" fmla="*/ 200 h 1720"/>
              <a:gd name="T74" fmla="*/ 2564 w 4956"/>
              <a:gd name="T75" fmla="*/ 136 h 1720"/>
              <a:gd name="T76" fmla="*/ 2348 w 4956"/>
              <a:gd name="T77" fmla="*/ 136 h 1720"/>
              <a:gd name="T78" fmla="*/ 2228 w 4956"/>
              <a:gd name="T79" fmla="*/ 128 h 1720"/>
              <a:gd name="T80" fmla="*/ 2108 w 4956"/>
              <a:gd name="T81" fmla="*/ 256 h 1720"/>
              <a:gd name="T82" fmla="*/ 1916 w 4956"/>
              <a:gd name="T83" fmla="*/ 120 h 1720"/>
              <a:gd name="T84" fmla="*/ 1636 w 4956"/>
              <a:gd name="T85" fmla="*/ 112 h 1720"/>
              <a:gd name="T86" fmla="*/ 1484 w 4956"/>
              <a:gd name="T87" fmla="*/ 0 h 1720"/>
              <a:gd name="T88" fmla="*/ 1196 w 4956"/>
              <a:gd name="T89" fmla="*/ 136 h 1720"/>
              <a:gd name="T90" fmla="*/ 1092 w 4956"/>
              <a:gd name="T91" fmla="*/ 104 h 1720"/>
              <a:gd name="T92" fmla="*/ 948 w 4956"/>
              <a:gd name="T93" fmla="*/ 192 h 1720"/>
              <a:gd name="T94" fmla="*/ 860 w 4956"/>
              <a:gd name="T95" fmla="*/ 24 h 17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56"/>
              <a:gd name="T145" fmla="*/ 0 h 1720"/>
              <a:gd name="T146" fmla="*/ 4956 w 4956"/>
              <a:gd name="T147" fmla="*/ 1720 h 17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56" h="1720">
                <a:moveTo>
                  <a:pt x="828" y="112"/>
                </a:moveTo>
                <a:cubicBezTo>
                  <a:pt x="807" y="115"/>
                  <a:pt x="785" y="117"/>
                  <a:pt x="764" y="120"/>
                </a:cubicBezTo>
                <a:cubicBezTo>
                  <a:pt x="740" y="123"/>
                  <a:pt x="709" y="111"/>
                  <a:pt x="692" y="128"/>
                </a:cubicBezTo>
                <a:cubicBezTo>
                  <a:pt x="680" y="140"/>
                  <a:pt x="703" y="160"/>
                  <a:pt x="708" y="176"/>
                </a:cubicBezTo>
                <a:cubicBezTo>
                  <a:pt x="711" y="184"/>
                  <a:pt x="716" y="200"/>
                  <a:pt x="716" y="200"/>
                </a:cubicBezTo>
                <a:cubicBezTo>
                  <a:pt x="670" y="231"/>
                  <a:pt x="716" y="205"/>
                  <a:pt x="644" y="224"/>
                </a:cubicBezTo>
                <a:cubicBezTo>
                  <a:pt x="558" y="247"/>
                  <a:pt x="476" y="270"/>
                  <a:pt x="388" y="288"/>
                </a:cubicBezTo>
                <a:cubicBezTo>
                  <a:pt x="444" y="325"/>
                  <a:pt x="425" y="304"/>
                  <a:pt x="452" y="344"/>
                </a:cubicBezTo>
                <a:cubicBezTo>
                  <a:pt x="402" y="377"/>
                  <a:pt x="327" y="385"/>
                  <a:pt x="268" y="400"/>
                </a:cubicBezTo>
                <a:cubicBezTo>
                  <a:pt x="246" y="406"/>
                  <a:pt x="226" y="419"/>
                  <a:pt x="204" y="424"/>
                </a:cubicBezTo>
                <a:cubicBezTo>
                  <a:pt x="150" y="437"/>
                  <a:pt x="84" y="447"/>
                  <a:pt x="28" y="456"/>
                </a:cubicBezTo>
                <a:cubicBezTo>
                  <a:pt x="36" y="464"/>
                  <a:pt x="43" y="473"/>
                  <a:pt x="52" y="480"/>
                </a:cubicBezTo>
                <a:cubicBezTo>
                  <a:pt x="64" y="489"/>
                  <a:pt x="80" y="494"/>
                  <a:pt x="92" y="504"/>
                </a:cubicBezTo>
                <a:cubicBezTo>
                  <a:pt x="105" y="515"/>
                  <a:pt x="112" y="532"/>
                  <a:pt x="124" y="544"/>
                </a:cubicBezTo>
                <a:cubicBezTo>
                  <a:pt x="150" y="570"/>
                  <a:pt x="183" y="592"/>
                  <a:pt x="212" y="616"/>
                </a:cubicBezTo>
                <a:cubicBezTo>
                  <a:pt x="235" y="635"/>
                  <a:pt x="268" y="688"/>
                  <a:pt x="268" y="688"/>
                </a:cubicBezTo>
                <a:cubicBezTo>
                  <a:pt x="237" y="719"/>
                  <a:pt x="176" y="759"/>
                  <a:pt x="140" y="784"/>
                </a:cubicBezTo>
                <a:cubicBezTo>
                  <a:pt x="90" y="818"/>
                  <a:pt x="45" y="830"/>
                  <a:pt x="12" y="880"/>
                </a:cubicBezTo>
                <a:cubicBezTo>
                  <a:pt x="67" y="898"/>
                  <a:pt x="0" y="873"/>
                  <a:pt x="68" y="912"/>
                </a:cubicBezTo>
                <a:cubicBezTo>
                  <a:pt x="115" y="939"/>
                  <a:pt x="171" y="951"/>
                  <a:pt x="220" y="976"/>
                </a:cubicBezTo>
                <a:cubicBezTo>
                  <a:pt x="192" y="1061"/>
                  <a:pt x="150" y="1062"/>
                  <a:pt x="92" y="1120"/>
                </a:cubicBezTo>
                <a:cubicBezTo>
                  <a:pt x="77" y="1135"/>
                  <a:pt x="67" y="1153"/>
                  <a:pt x="52" y="1168"/>
                </a:cubicBezTo>
                <a:cubicBezTo>
                  <a:pt x="116" y="1184"/>
                  <a:pt x="181" y="1203"/>
                  <a:pt x="244" y="1224"/>
                </a:cubicBezTo>
                <a:cubicBezTo>
                  <a:pt x="253" y="1252"/>
                  <a:pt x="234" y="1297"/>
                  <a:pt x="260" y="1312"/>
                </a:cubicBezTo>
                <a:cubicBezTo>
                  <a:pt x="285" y="1327"/>
                  <a:pt x="319" y="1307"/>
                  <a:pt x="348" y="1304"/>
                </a:cubicBezTo>
                <a:cubicBezTo>
                  <a:pt x="405" y="1297"/>
                  <a:pt x="459" y="1275"/>
                  <a:pt x="516" y="1264"/>
                </a:cubicBezTo>
                <a:cubicBezTo>
                  <a:pt x="562" y="1333"/>
                  <a:pt x="539" y="1286"/>
                  <a:pt x="556" y="1344"/>
                </a:cubicBezTo>
                <a:cubicBezTo>
                  <a:pt x="561" y="1360"/>
                  <a:pt x="572" y="1392"/>
                  <a:pt x="572" y="1392"/>
                </a:cubicBezTo>
                <a:cubicBezTo>
                  <a:pt x="650" y="1384"/>
                  <a:pt x="722" y="1369"/>
                  <a:pt x="796" y="1344"/>
                </a:cubicBezTo>
                <a:cubicBezTo>
                  <a:pt x="813" y="1396"/>
                  <a:pt x="814" y="1459"/>
                  <a:pt x="844" y="1504"/>
                </a:cubicBezTo>
                <a:cubicBezTo>
                  <a:pt x="852" y="1543"/>
                  <a:pt x="859" y="1558"/>
                  <a:pt x="876" y="1592"/>
                </a:cubicBezTo>
                <a:cubicBezTo>
                  <a:pt x="880" y="1600"/>
                  <a:pt x="878" y="1610"/>
                  <a:pt x="884" y="1616"/>
                </a:cubicBezTo>
                <a:cubicBezTo>
                  <a:pt x="890" y="1622"/>
                  <a:pt x="900" y="1621"/>
                  <a:pt x="908" y="1624"/>
                </a:cubicBezTo>
                <a:cubicBezTo>
                  <a:pt x="1019" y="1606"/>
                  <a:pt x="1111" y="1531"/>
                  <a:pt x="1220" y="1504"/>
                </a:cubicBezTo>
                <a:cubicBezTo>
                  <a:pt x="1274" y="1471"/>
                  <a:pt x="1245" y="1485"/>
                  <a:pt x="1308" y="1464"/>
                </a:cubicBezTo>
                <a:cubicBezTo>
                  <a:pt x="1316" y="1461"/>
                  <a:pt x="1332" y="1456"/>
                  <a:pt x="1332" y="1456"/>
                </a:cubicBezTo>
                <a:cubicBezTo>
                  <a:pt x="1346" y="1513"/>
                  <a:pt x="1363" y="1590"/>
                  <a:pt x="1396" y="1640"/>
                </a:cubicBezTo>
                <a:cubicBezTo>
                  <a:pt x="1402" y="1639"/>
                  <a:pt x="1449" y="1631"/>
                  <a:pt x="1460" y="1624"/>
                </a:cubicBezTo>
                <a:cubicBezTo>
                  <a:pt x="1520" y="1584"/>
                  <a:pt x="1451" y="1611"/>
                  <a:pt x="1508" y="1592"/>
                </a:cubicBezTo>
                <a:cubicBezTo>
                  <a:pt x="1540" y="1568"/>
                  <a:pt x="1576" y="1540"/>
                  <a:pt x="1604" y="1512"/>
                </a:cubicBezTo>
                <a:cubicBezTo>
                  <a:pt x="1636" y="1480"/>
                  <a:pt x="1662" y="1441"/>
                  <a:pt x="1700" y="1416"/>
                </a:cubicBezTo>
                <a:cubicBezTo>
                  <a:pt x="1712" y="1462"/>
                  <a:pt x="1729" y="1509"/>
                  <a:pt x="1748" y="1552"/>
                </a:cubicBezTo>
                <a:cubicBezTo>
                  <a:pt x="1754" y="1565"/>
                  <a:pt x="1754" y="1581"/>
                  <a:pt x="1764" y="1592"/>
                </a:cubicBezTo>
                <a:cubicBezTo>
                  <a:pt x="1777" y="1606"/>
                  <a:pt x="1812" y="1624"/>
                  <a:pt x="1812" y="1624"/>
                </a:cubicBezTo>
                <a:cubicBezTo>
                  <a:pt x="1831" y="1622"/>
                  <a:pt x="1909" y="1618"/>
                  <a:pt x="1940" y="1608"/>
                </a:cubicBezTo>
                <a:cubicBezTo>
                  <a:pt x="2066" y="1566"/>
                  <a:pt x="1883" y="1614"/>
                  <a:pt x="2004" y="1584"/>
                </a:cubicBezTo>
                <a:cubicBezTo>
                  <a:pt x="2043" y="1555"/>
                  <a:pt x="2084" y="1532"/>
                  <a:pt x="2124" y="1504"/>
                </a:cubicBezTo>
                <a:cubicBezTo>
                  <a:pt x="2140" y="1493"/>
                  <a:pt x="2156" y="1483"/>
                  <a:pt x="2172" y="1472"/>
                </a:cubicBezTo>
                <a:cubicBezTo>
                  <a:pt x="2180" y="1467"/>
                  <a:pt x="2196" y="1456"/>
                  <a:pt x="2196" y="1456"/>
                </a:cubicBezTo>
                <a:cubicBezTo>
                  <a:pt x="2211" y="1501"/>
                  <a:pt x="2234" y="1582"/>
                  <a:pt x="2268" y="1616"/>
                </a:cubicBezTo>
                <a:cubicBezTo>
                  <a:pt x="2269" y="1617"/>
                  <a:pt x="2317" y="1653"/>
                  <a:pt x="2324" y="1656"/>
                </a:cubicBezTo>
                <a:cubicBezTo>
                  <a:pt x="2345" y="1664"/>
                  <a:pt x="2388" y="1672"/>
                  <a:pt x="2388" y="1672"/>
                </a:cubicBezTo>
                <a:cubicBezTo>
                  <a:pt x="2455" y="1665"/>
                  <a:pt x="2497" y="1654"/>
                  <a:pt x="2548" y="1608"/>
                </a:cubicBezTo>
                <a:cubicBezTo>
                  <a:pt x="2621" y="1542"/>
                  <a:pt x="2575" y="1562"/>
                  <a:pt x="2628" y="1544"/>
                </a:cubicBezTo>
                <a:cubicBezTo>
                  <a:pt x="2643" y="1498"/>
                  <a:pt x="2685" y="1474"/>
                  <a:pt x="2724" y="1448"/>
                </a:cubicBezTo>
                <a:cubicBezTo>
                  <a:pt x="2739" y="1467"/>
                  <a:pt x="2783" y="1531"/>
                  <a:pt x="2812" y="1552"/>
                </a:cubicBezTo>
                <a:cubicBezTo>
                  <a:pt x="2865" y="1592"/>
                  <a:pt x="2931" y="1629"/>
                  <a:pt x="2988" y="1664"/>
                </a:cubicBezTo>
                <a:cubicBezTo>
                  <a:pt x="3078" y="1720"/>
                  <a:pt x="3029" y="1702"/>
                  <a:pt x="3084" y="1720"/>
                </a:cubicBezTo>
                <a:cubicBezTo>
                  <a:pt x="3095" y="1717"/>
                  <a:pt x="3107" y="1718"/>
                  <a:pt x="3116" y="1712"/>
                </a:cubicBezTo>
                <a:cubicBezTo>
                  <a:pt x="3141" y="1694"/>
                  <a:pt x="3147" y="1658"/>
                  <a:pt x="3156" y="1632"/>
                </a:cubicBezTo>
                <a:cubicBezTo>
                  <a:pt x="3185" y="1544"/>
                  <a:pt x="3139" y="1677"/>
                  <a:pt x="3180" y="1584"/>
                </a:cubicBezTo>
                <a:cubicBezTo>
                  <a:pt x="3218" y="1498"/>
                  <a:pt x="3176" y="1566"/>
                  <a:pt x="3212" y="1512"/>
                </a:cubicBezTo>
                <a:cubicBezTo>
                  <a:pt x="3271" y="1529"/>
                  <a:pt x="3320" y="1564"/>
                  <a:pt x="3380" y="1576"/>
                </a:cubicBezTo>
                <a:cubicBezTo>
                  <a:pt x="3497" y="1626"/>
                  <a:pt x="3607" y="1646"/>
                  <a:pt x="3732" y="1664"/>
                </a:cubicBezTo>
                <a:cubicBezTo>
                  <a:pt x="3777" y="1661"/>
                  <a:pt x="3824" y="1665"/>
                  <a:pt x="3868" y="1656"/>
                </a:cubicBezTo>
                <a:cubicBezTo>
                  <a:pt x="3888" y="1652"/>
                  <a:pt x="3889" y="1595"/>
                  <a:pt x="3892" y="1568"/>
                </a:cubicBezTo>
                <a:cubicBezTo>
                  <a:pt x="3893" y="1555"/>
                  <a:pt x="3897" y="1455"/>
                  <a:pt x="3916" y="1432"/>
                </a:cubicBezTo>
                <a:cubicBezTo>
                  <a:pt x="3929" y="1416"/>
                  <a:pt x="3952" y="1413"/>
                  <a:pt x="3972" y="1408"/>
                </a:cubicBezTo>
                <a:cubicBezTo>
                  <a:pt x="4048" y="1387"/>
                  <a:pt x="4134" y="1385"/>
                  <a:pt x="4212" y="1376"/>
                </a:cubicBezTo>
                <a:cubicBezTo>
                  <a:pt x="4249" y="1367"/>
                  <a:pt x="4287" y="1364"/>
                  <a:pt x="4324" y="1352"/>
                </a:cubicBezTo>
                <a:cubicBezTo>
                  <a:pt x="4321" y="1315"/>
                  <a:pt x="4314" y="1277"/>
                  <a:pt x="4316" y="1240"/>
                </a:cubicBezTo>
                <a:cubicBezTo>
                  <a:pt x="4318" y="1210"/>
                  <a:pt x="4366" y="1199"/>
                  <a:pt x="4388" y="1192"/>
                </a:cubicBezTo>
                <a:cubicBezTo>
                  <a:pt x="4508" y="1156"/>
                  <a:pt x="4633" y="1150"/>
                  <a:pt x="4756" y="1136"/>
                </a:cubicBezTo>
                <a:cubicBezTo>
                  <a:pt x="4753" y="1107"/>
                  <a:pt x="4763" y="1073"/>
                  <a:pt x="4748" y="1048"/>
                </a:cubicBezTo>
                <a:cubicBezTo>
                  <a:pt x="4731" y="1018"/>
                  <a:pt x="4675" y="1066"/>
                  <a:pt x="4708" y="1016"/>
                </a:cubicBezTo>
                <a:cubicBezTo>
                  <a:pt x="4730" y="983"/>
                  <a:pt x="4847" y="945"/>
                  <a:pt x="4884" y="920"/>
                </a:cubicBezTo>
                <a:cubicBezTo>
                  <a:pt x="4906" y="905"/>
                  <a:pt x="4956" y="888"/>
                  <a:pt x="4956" y="888"/>
                </a:cubicBezTo>
                <a:cubicBezTo>
                  <a:pt x="4940" y="824"/>
                  <a:pt x="4889" y="780"/>
                  <a:pt x="4852" y="728"/>
                </a:cubicBezTo>
                <a:cubicBezTo>
                  <a:pt x="4846" y="720"/>
                  <a:pt x="4844" y="709"/>
                  <a:pt x="4836" y="704"/>
                </a:cubicBezTo>
                <a:cubicBezTo>
                  <a:pt x="4822" y="695"/>
                  <a:pt x="4788" y="688"/>
                  <a:pt x="4788" y="688"/>
                </a:cubicBezTo>
                <a:cubicBezTo>
                  <a:pt x="4770" y="634"/>
                  <a:pt x="4816" y="604"/>
                  <a:pt x="4852" y="568"/>
                </a:cubicBezTo>
                <a:cubicBezTo>
                  <a:pt x="4866" y="554"/>
                  <a:pt x="4884" y="520"/>
                  <a:pt x="4884" y="520"/>
                </a:cubicBezTo>
                <a:cubicBezTo>
                  <a:pt x="4752" y="515"/>
                  <a:pt x="4623" y="511"/>
                  <a:pt x="4492" y="496"/>
                </a:cubicBezTo>
                <a:cubicBezTo>
                  <a:pt x="4461" y="450"/>
                  <a:pt x="4495" y="299"/>
                  <a:pt x="4500" y="240"/>
                </a:cubicBezTo>
                <a:cubicBezTo>
                  <a:pt x="4497" y="221"/>
                  <a:pt x="4509" y="193"/>
                  <a:pt x="4492" y="184"/>
                </a:cubicBezTo>
                <a:cubicBezTo>
                  <a:pt x="4468" y="171"/>
                  <a:pt x="4438" y="186"/>
                  <a:pt x="4412" y="192"/>
                </a:cubicBezTo>
                <a:cubicBezTo>
                  <a:pt x="4386" y="198"/>
                  <a:pt x="4365" y="216"/>
                  <a:pt x="4340" y="224"/>
                </a:cubicBezTo>
                <a:cubicBezTo>
                  <a:pt x="4292" y="240"/>
                  <a:pt x="4244" y="256"/>
                  <a:pt x="4196" y="272"/>
                </a:cubicBezTo>
                <a:cubicBezTo>
                  <a:pt x="4177" y="243"/>
                  <a:pt x="4160" y="243"/>
                  <a:pt x="4132" y="224"/>
                </a:cubicBezTo>
                <a:cubicBezTo>
                  <a:pt x="4121" y="208"/>
                  <a:pt x="4118" y="170"/>
                  <a:pt x="4100" y="176"/>
                </a:cubicBezTo>
                <a:cubicBezTo>
                  <a:pt x="4084" y="181"/>
                  <a:pt x="4052" y="192"/>
                  <a:pt x="4052" y="192"/>
                </a:cubicBezTo>
                <a:cubicBezTo>
                  <a:pt x="4036" y="208"/>
                  <a:pt x="4020" y="224"/>
                  <a:pt x="4004" y="240"/>
                </a:cubicBezTo>
                <a:cubicBezTo>
                  <a:pt x="3985" y="259"/>
                  <a:pt x="3940" y="288"/>
                  <a:pt x="3940" y="288"/>
                </a:cubicBezTo>
                <a:cubicBezTo>
                  <a:pt x="3895" y="273"/>
                  <a:pt x="3870" y="220"/>
                  <a:pt x="3828" y="192"/>
                </a:cubicBezTo>
                <a:cubicBezTo>
                  <a:pt x="3817" y="176"/>
                  <a:pt x="3807" y="160"/>
                  <a:pt x="3796" y="144"/>
                </a:cubicBezTo>
                <a:cubicBezTo>
                  <a:pt x="3791" y="136"/>
                  <a:pt x="3780" y="120"/>
                  <a:pt x="3780" y="120"/>
                </a:cubicBezTo>
                <a:cubicBezTo>
                  <a:pt x="3774" y="96"/>
                  <a:pt x="3781" y="65"/>
                  <a:pt x="3764" y="48"/>
                </a:cubicBezTo>
                <a:cubicBezTo>
                  <a:pt x="3758" y="42"/>
                  <a:pt x="3747" y="52"/>
                  <a:pt x="3740" y="56"/>
                </a:cubicBezTo>
                <a:cubicBezTo>
                  <a:pt x="3681" y="87"/>
                  <a:pt x="3621" y="118"/>
                  <a:pt x="3564" y="152"/>
                </a:cubicBezTo>
                <a:cubicBezTo>
                  <a:pt x="3551" y="160"/>
                  <a:pt x="3537" y="168"/>
                  <a:pt x="3524" y="176"/>
                </a:cubicBezTo>
                <a:cubicBezTo>
                  <a:pt x="3500" y="192"/>
                  <a:pt x="3452" y="224"/>
                  <a:pt x="3452" y="224"/>
                </a:cubicBezTo>
                <a:cubicBezTo>
                  <a:pt x="3434" y="210"/>
                  <a:pt x="3412" y="200"/>
                  <a:pt x="3396" y="184"/>
                </a:cubicBezTo>
                <a:cubicBezTo>
                  <a:pt x="3360" y="148"/>
                  <a:pt x="3403" y="168"/>
                  <a:pt x="3356" y="152"/>
                </a:cubicBezTo>
                <a:cubicBezTo>
                  <a:pt x="3337" y="124"/>
                  <a:pt x="3324" y="115"/>
                  <a:pt x="3292" y="104"/>
                </a:cubicBezTo>
                <a:cubicBezTo>
                  <a:pt x="3231" y="149"/>
                  <a:pt x="3202" y="230"/>
                  <a:pt x="3124" y="256"/>
                </a:cubicBezTo>
                <a:cubicBezTo>
                  <a:pt x="3081" y="224"/>
                  <a:pt x="3039" y="193"/>
                  <a:pt x="2996" y="160"/>
                </a:cubicBezTo>
                <a:cubicBezTo>
                  <a:pt x="2987" y="153"/>
                  <a:pt x="2979" y="145"/>
                  <a:pt x="2972" y="136"/>
                </a:cubicBezTo>
                <a:cubicBezTo>
                  <a:pt x="2966" y="129"/>
                  <a:pt x="2964" y="118"/>
                  <a:pt x="2956" y="112"/>
                </a:cubicBezTo>
                <a:cubicBezTo>
                  <a:pt x="2942" y="101"/>
                  <a:pt x="2923" y="98"/>
                  <a:pt x="2908" y="88"/>
                </a:cubicBezTo>
                <a:cubicBezTo>
                  <a:pt x="2854" y="115"/>
                  <a:pt x="2821" y="159"/>
                  <a:pt x="2772" y="192"/>
                </a:cubicBezTo>
                <a:cubicBezTo>
                  <a:pt x="2765" y="197"/>
                  <a:pt x="2755" y="196"/>
                  <a:pt x="2748" y="200"/>
                </a:cubicBezTo>
                <a:cubicBezTo>
                  <a:pt x="2731" y="209"/>
                  <a:pt x="2700" y="232"/>
                  <a:pt x="2700" y="232"/>
                </a:cubicBezTo>
                <a:cubicBezTo>
                  <a:pt x="2669" y="201"/>
                  <a:pt x="2644" y="165"/>
                  <a:pt x="2620" y="128"/>
                </a:cubicBezTo>
                <a:cubicBezTo>
                  <a:pt x="2601" y="131"/>
                  <a:pt x="2580" y="127"/>
                  <a:pt x="2564" y="136"/>
                </a:cubicBezTo>
                <a:cubicBezTo>
                  <a:pt x="2514" y="165"/>
                  <a:pt x="2490" y="225"/>
                  <a:pt x="2444" y="256"/>
                </a:cubicBezTo>
                <a:cubicBezTo>
                  <a:pt x="2409" y="233"/>
                  <a:pt x="2395" y="195"/>
                  <a:pt x="2372" y="160"/>
                </a:cubicBezTo>
                <a:cubicBezTo>
                  <a:pt x="2366" y="151"/>
                  <a:pt x="2355" y="145"/>
                  <a:pt x="2348" y="136"/>
                </a:cubicBezTo>
                <a:cubicBezTo>
                  <a:pt x="2303" y="78"/>
                  <a:pt x="2338" y="95"/>
                  <a:pt x="2292" y="80"/>
                </a:cubicBezTo>
                <a:cubicBezTo>
                  <a:pt x="2245" y="96"/>
                  <a:pt x="2288" y="76"/>
                  <a:pt x="2252" y="112"/>
                </a:cubicBezTo>
                <a:cubicBezTo>
                  <a:pt x="2245" y="119"/>
                  <a:pt x="2235" y="121"/>
                  <a:pt x="2228" y="128"/>
                </a:cubicBezTo>
                <a:cubicBezTo>
                  <a:pt x="2197" y="159"/>
                  <a:pt x="2179" y="201"/>
                  <a:pt x="2148" y="232"/>
                </a:cubicBezTo>
                <a:cubicBezTo>
                  <a:pt x="2146" y="238"/>
                  <a:pt x="2134" y="280"/>
                  <a:pt x="2124" y="280"/>
                </a:cubicBezTo>
                <a:cubicBezTo>
                  <a:pt x="2114" y="280"/>
                  <a:pt x="2114" y="264"/>
                  <a:pt x="2108" y="256"/>
                </a:cubicBezTo>
                <a:cubicBezTo>
                  <a:pt x="2100" y="245"/>
                  <a:pt x="2093" y="234"/>
                  <a:pt x="2084" y="224"/>
                </a:cubicBezTo>
                <a:cubicBezTo>
                  <a:pt x="2057" y="193"/>
                  <a:pt x="2036" y="157"/>
                  <a:pt x="1996" y="144"/>
                </a:cubicBezTo>
                <a:cubicBezTo>
                  <a:pt x="1971" y="106"/>
                  <a:pt x="1960" y="111"/>
                  <a:pt x="1916" y="120"/>
                </a:cubicBezTo>
                <a:cubicBezTo>
                  <a:pt x="1881" y="144"/>
                  <a:pt x="1861" y="178"/>
                  <a:pt x="1820" y="192"/>
                </a:cubicBezTo>
                <a:cubicBezTo>
                  <a:pt x="1759" y="172"/>
                  <a:pt x="1773" y="86"/>
                  <a:pt x="1708" y="64"/>
                </a:cubicBezTo>
                <a:cubicBezTo>
                  <a:pt x="1667" y="74"/>
                  <a:pt x="1663" y="82"/>
                  <a:pt x="1636" y="112"/>
                </a:cubicBezTo>
                <a:cubicBezTo>
                  <a:pt x="1618" y="132"/>
                  <a:pt x="1580" y="168"/>
                  <a:pt x="1580" y="168"/>
                </a:cubicBezTo>
                <a:cubicBezTo>
                  <a:pt x="1556" y="144"/>
                  <a:pt x="1544" y="120"/>
                  <a:pt x="1532" y="88"/>
                </a:cubicBezTo>
                <a:cubicBezTo>
                  <a:pt x="1515" y="43"/>
                  <a:pt x="1533" y="16"/>
                  <a:pt x="1484" y="0"/>
                </a:cubicBezTo>
                <a:cubicBezTo>
                  <a:pt x="1430" y="21"/>
                  <a:pt x="1417" y="29"/>
                  <a:pt x="1372" y="64"/>
                </a:cubicBezTo>
                <a:cubicBezTo>
                  <a:pt x="1357" y="76"/>
                  <a:pt x="1324" y="96"/>
                  <a:pt x="1324" y="96"/>
                </a:cubicBezTo>
                <a:cubicBezTo>
                  <a:pt x="1269" y="87"/>
                  <a:pt x="1232" y="89"/>
                  <a:pt x="1196" y="136"/>
                </a:cubicBezTo>
                <a:cubicBezTo>
                  <a:pt x="1184" y="151"/>
                  <a:pt x="1175" y="168"/>
                  <a:pt x="1164" y="184"/>
                </a:cubicBezTo>
                <a:cubicBezTo>
                  <a:pt x="1159" y="192"/>
                  <a:pt x="1148" y="208"/>
                  <a:pt x="1148" y="208"/>
                </a:cubicBezTo>
                <a:cubicBezTo>
                  <a:pt x="1127" y="176"/>
                  <a:pt x="1109" y="138"/>
                  <a:pt x="1092" y="104"/>
                </a:cubicBezTo>
                <a:cubicBezTo>
                  <a:pt x="1082" y="85"/>
                  <a:pt x="1087" y="71"/>
                  <a:pt x="1068" y="56"/>
                </a:cubicBezTo>
                <a:cubicBezTo>
                  <a:pt x="1061" y="51"/>
                  <a:pt x="1052" y="51"/>
                  <a:pt x="1044" y="48"/>
                </a:cubicBezTo>
                <a:cubicBezTo>
                  <a:pt x="1023" y="112"/>
                  <a:pt x="1018" y="169"/>
                  <a:pt x="948" y="192"/>
                </a:cubicBezTo>
                <a:cubicBezTo>
                  <a:pt x="923" y="167"/>
                  <a:pt x="917" y="145"/>
                  <a:pt x="892" y="120"/>
                </a:cubicBezTo>
                <a:cubicBezTo>
                  <a:pt x="884" y="96"/>
                  <a:pt x="876" y="72"/>
                  <a:pt x="868" y="48"/>
                </a:cubicBezTo>
                <a:cubicBezTo>
                  <a:pt x="865" y="40"/>
                  <a:pt x="860" y="24"/>
                  <a:pt x="860" y="24"/>
                </a:cubicBezTo>
                <a:cubicBezTo>
                  <a:pt x="840" y="55"/>
                  <a:pt x="804" y="117"/>
                  <a:pt x="804" y="152"/>
                </a:cubicBezTo>
              </a:path>
            </a:pathLst>
          </a:custGeom>
          <a:solidFill>
            <a:srgbClr val="000000"/>
          </a:solidFill>
          <a:ln w="50800">
            <a:solidFill>
              <a:schemeClr val="bg1"/>
            </a:solidFill>
            <a:round/>
            <a:headEnd/>
            <a:tailEnd/>
          </a:ln>
        </p:spPr>
        <p:txBody>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sv-SE" sz="1800" b="0" i="0" u="none" strike="noStrike" kern="0" cap="none" spc="0" normalizeH="0" baseline="0" noProof="0">
              <a:ln>
                <a:noFill/>
              </a:ln>
              <a:solidFill>
                <a:srgbClr val="000000"/>
              </a:solidFill>
              <a:effectLst/>
              <a:uLnTx/>
              <a:uFillTx/>
            </a:endParaRPr>
          </a:p>
        </p:txBody>
      </p:sp>
      <p:sp>
        <p:nvSpPr>
          <p:cNvPr id="417796" name="Rectangle 3"/>
          <p:cNvSpPr>
            <a:spLocks noGrp="1" noChangeArrowheads="1"/>
          </p:cNvSpPr>
          <p:nvPr>
            <p:ph type="title"/>
          </p:nvPr>
        </p:nvSpPr>
        <p:spPr>
          <a:xfrm>
            <a:off x="719237" y="116632"/>
            <a:ext cx="6934200" cy="1143000"/>
          </a:xfrm>
        </p:spPr>
        <p:txBody>
          <a:bodyPr/>
          <a:lstStyle/>
          <a:p>
            <a:pPr algn="ctr" eaLnBrk="1" hangingPunct="1"/>
            <a:r>
              <a:rPr lang="sv-SE" sz="2800" dirty="0"/>
              <a:t>Stötta på rätt sätt</a:t>
            </a:r>
          </a:p>
        </p:txBody>
      </p:sp>
      <p:sp>
        <p:nvSpPr>
          <p:cNvPr id="417797" name="Rectangle 4"/>
          <p:cNvSpPr>
            <a:spLocks noGrp="1" noChangeArrowheads="1"/>
          </p:cNvSpPr>
          <p:nvPr>
            <p:ph type="body" idx="1"/>
          </p:nvPr>
        </p:nvSpPr>
        <p:spPr>
          <a:xfrm>
            <a:off x="1187450" y="1844675"/>
            <a:ext cx="6913563" cy="4556125"/>
          </a:xfrm>
        </p:spPr>
        <p:txBody>
          <a:bodyPr/>
          <a:lstStyle/>
          <a:p>
            <a:pPr eaLnBrk="1" hangingPunct="1"/>
            <a:r>
              <a:rPr lang="sv-SE" sz="2400" dirty="0">
                <a:solidFill>
                  <a:schemeClr val="bg1"/>
                </a:solidFill>
              </a:rPr>
              <a:t>Om din anhörige förefaller ha allvarliga självmordstankar – larma sjukvården omedelbart! Utgå inte från att behandlaren känner till dessa tankar.</a:t>
            </a:r>
          </a:p>
          <a:p>
            <a:pPr eaLnBrk="1" hangingPunct="1"/>
            <a:endParaRPr lang="sv-SE" sz="2400" dirty="0">
              <a:solidFill>
                <a:schemeClr val="bg1"/>
              </a:solidFill>
            </a:endParaRPr>
          </a:p>
          <a:p>
            <a:pPr eaLnBrk="1" hangingPunct="1"/>
            <a:endParaRPr lang="sv-SE" sz="2400" dirty="0"/>
          </a:p>
          <a:p>
            <a:pPr eaLnBrk="1" hangingPunct="1"/>
            <a:r>
              <a:rPr lang="sv-SE" sz="2400" dirty="0"/>
              <a:t>Överväg att söka hjälp för egen del om din anhörige umgås med självmordstankar (det kan vara väldigt påfrestande för alla inblandade).</a:t>
            </a:r>
          </a:p>
          <a:p>
            <a:pPr eaLnBrk="1" hangingPunct="1"/>
            <a:endParaRPr lang="sv-SE" sz="2400" dirty="0">
              <a:solidFill>
                <a:srgbClr val="FF0000"/>
              </a:solidFill>
            </a:endParaRPr>
          </a:p>
          <a:p>
            <a:pPr eaLnBrk="1" hangingPunct="1"/>
            <a:endParaRPr lang="sv-SE" dirty="0"/>
          </a:p>
        </p:txBody>
      </p:sp>
    </p:spTree>
    <p:extLst>
      <p:ext uri="{BB962C8B-B14F-4D97-AF65-F5344CB8AC3E}">
        <p14:creationId xmlns:p14="http://schemas.microsoft.com/office/powerpoint/2010/main" val="399388265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85868A-23A8-47BA-BB48-D6FEAA36D535}"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sv-SE" sz="1800" b="0" i="0" u="none" strike="noStrike" kern="0" cap="none" spc="0" normalizeH="0" baseline="0" noProof="0">
              <a:ln>
                <a:noFill/>
              </a:ln>
              <a:solidFill>
                <a:srgbClr val="000000"/>
              </a:solidFill>
              <a:effectLst/>
              <a:uLnTx/>
              <a:uFillTx/>
            </a:endParaRPr>
          </a:p>
        </p:txBody>
      </p:sp>
      <p:sp>
        <p:nvSpPr>
          <p:cNvPr id="408579" name="Rectangle 2"/>
          <p:cNvSpPr>
            <a:spLocks noGrp="1" noChangeArrowheads="1"/>
          </p:cNvSpPr>
          <p:nvPr>
            <p:ph type="title"/>
          </p:nvPr>
        </p:nvSpPr>
        <p:spPr>
          <a:xfrm>
            <a:off x="611560" y="260648"/>
            <a:ext cx="6934200" cy="1143000"/>
          </a:xfrm>
        </p:spPr>
        <p:txBody>
          <a:bodyPr/>
          <a:lstStyle/>
          <a:p>
            <a:pPr algn="ctr" eaLnBrk="1" hangingPunct="1"/>
            <a:r>
              <a:rPr lang="sv-SE" sz="2800" dirty="0"/>
              <a:t>Stötta på rätt sätt</a:t>
            </a:r>
          </a:p>
        </p:txBody>
      </p:sp>
      <p:sp>
        <p:nvSpPr>
          <p:cNvPr id="408580" name="Rectangle 3"/>
          <p:cNvSpPr>
            <a:spLocks noGrp="1" noChangeArrowheads="1"/>
          </p:cNvSpPr>
          <p:nvPr>
            <p:ph type="body" idx="1"/>
          </p:nvPr>
        </p:nvSpPr>
        <p:spPr>
          <a:xfrm>
            <a:off x="971550" y="1600200"/>
            <a:ext cx="7129463" cy="4724400"/>
          </a:xfrm>
        </p:spPr>
        <p:txBody>
          <a:bodyPr/>
          <a:lstStyle/>
          <a:p>
            <a:pPr eaLnBrk="1" hangingPunct="1">
              <a:buClrTx/>
              <a:buFont typeface="Wingdings" pitchFamily="2" charset="2"/>
              <a:buChar char="q"/>
            </a:pPr>
            <a:r>
              <a:rPr lang="sv-SE" sz="2400" dirty="0"/>
              <a:t>Det gäller att hitta </a:t>
            </a:r>
            <a:r>
              <a:rPr lang="sv-SE" sz="2400" dirty="0">
                <a:solidFill>
                  <a:srgbClr val="FF3300"/>
                </a:solidFill>
              </a:rPr>
              <a:t>rätt balans mellan kraven på den drabbade och dennes faktiska förmåga</a:t>
            </a:r>
          </a:p>
          <a:p>
            <a:pPr lvl="1" eaLnBrk="1" hangingPunct="1">
              <a:buClrTx/>
              <a:buFont typeface="Wingdings" pitchFamily="2" charset="2"/>
              <a:buChar char="§"/>
            </a:pPr>
            <a:r>
              <a:rPr lang="sv-SE" sz="2000" dirty="0"/>
              <a:t>För låga krav innebär att din anhörige inte får optimal hjälp att använda sin egen förmåga att arbeta sig ur depressionen. </a:t>
            </a:r>
          </a:p>
          <a:p>
            <a:pPr lvl="1" eaLnBrk="1" hangingPunct="1">
              <a:buClrTx/>
              <a:buFont typeface="Wingdings" pitchFamily="2" charset="2"/>
              <a:buChar char="§"/>
            </a:pPr>
            <a:r>
              <a:rPr lang="sv-SE" sz="2000" dirty="0"/>
              <a:t>För höga krav medför att din anhörige känner sig missförstådd och kan även medföra att hon försämras i sin depression pga upplevelsen av övermäktiga krav.</a:t>
            </a:r>
          </a:p>
          <a:p>
            <a:pPr lvl="1" eaLnBrk="1" hangingPunct="1"/>
            <a:endParaRPr lang="sv-SE" sz="2000" dirty="0"/>
          </a:p>
        </p:txBody>
      </p:sp>
    </p:spTree>
    <p:extLst>
      <p:ext uri="{BB962C8B-B14F-4D97-AF65-F5344CB8AC3E}">
        <p14:creationId xmlns:p14="http://schemas.microsoft.com/office/powerpoint/2010/main" val="324870820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75DBF3-751A-4E4A-944E-CADD67B75B55}"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sv-SE" sz="1800" b="0" i="0" u="none" strike="noStrike" kern="0" cap="none" spc="0" normalizeH="0" baseline="0" noProof="0">
              <a:ln>
                <a:noFill/>
              </a:ln>
              <a:solidFill>
                <a:srgbClr val="000000"/>
              </a:solidFill>
              <a:effectLst/>
              <a:uLnTx/>
              <a:uFillTx/>
            </a:endParaRPr>
          </a:p>
        </p:txBody>
      </p:sp>
      <p:sp>
        <p:nvSpPr>
          <p:cNvPr id="409603" name="Rectangle 2"/>
          <p:cNvSpPr>
            <a:spLocks noGrp="1" noChangeArrowheads="1"/>
          </p:cNvSpPr>
          <p:nvPr>
            <p:ph type="title"/>
          </p:nvPr>
        </p:nvSpPr>
        <p:spPr>
          <a:xfrm>
            <a:off x="467544" y="116632"/>
            <a:ext cx="7696200" cy="1078260"/>
          </a:xfrm>
        </p:spPr>
        <p:txBody>
          <a:bodyPr/>
          <a:lstStyle/>
          <a:p>
            <a:pPr algn="ctr" eaLnBrk="1" hangingPunct="1"/>
            <a:r>
              <a:rPr lang="sv-SE" sz="2800" dirty="0"/>
              <a:t>Stötta på rätt sätt</a:t>
            </a:r>
          </a:p>
        </p:txBody>
      </p:sp>
      <p:sp>
        <p:nvSpPr>
          <p:cNvPr id="409604" name="Rectangle 3"/>
          <p:cNvSpPr>
            <a:spLocks noGrp="1" noChangeArrowheads="1"/>
          </p:cNvSpPr>
          <p:nvPr>
            <p:ph type="body" idx="1"/>
          </p:nvPr>
        </p:nvSpPr>
        <p:spPr>
          <a:xfrm>
            <a:off x="395536" y="1124744"/>
            <a:ext cx="8568952" cy="5400600"/>
          </a:xfrm>
        </p:spPr>
        <p:txBody>
          <a:bodyPr/>
          <a:lstStyle/>
          <a:p>
            <a:pPr marL="457200" lvl="1" indent="0" eaLnBrk="1" hangingPunct="1">
              <a:buClrTx/>
              <a:buNone/>
            </a:pPr>
            <a:endParaRPr lang="sv-SE" sz="1800" dirty="0"/>
          </a:p>
          <a:p>
            <a:pPr eaLnBrk="1" hangingPunct="1">
              <a:buClrTx/>
              <a:buFont typeface="Wingdings" pitchFamily="2" charset="2"/>
              <a:buChar char="q"/>
            </a:pPr>
            <a:r>
              <a:rPr lang="sv-SE" sz="2400" dirty="0"/>
              <a:t>Stödet bör i mångt och mycket vara ett </a:t>
            </a:r>
            <a:r>
              <a:rPr lang="sv-SE" sz="2400" dirty="0">
                <a:solidFill>
                  <a:srgbClr val="FF0000"/>
                </a:solidFill>
              </a:rPr>
              <a:t>stöd till aktivitet</a:t>
            </a:r>
            <a:r>
              <a:rPr lang="sv-SE" sz="2400" dirty="0"/>
              <a:t> i lagom omfattning</a:t>
            </a:r>
          </a:p>
          <a:p>
            <a:pPr lvl="1" eaLnBrk="1" hangingPunct="1">
              <a:buClrTx/>
              <a:buFont typeface="Wingdings" pitchFamily="2" charset="2"/>
              <a:buChar char="§"/>
            </a:pPr>
            <a:r>
              <a:rPr lang="sv-SE" sz="2000" dirty="0"/>
              <a:t>Gå upp ur sängen</a:t>
            </a:r>
          </a:p>
          <a:p>
            <a:pPr lvl="1" eaLnBrk="1" hangingPunct="1">
              <a:buClrTx/>
              <a:buFont typeface="Wingdings" pitchFamily="2" charset="2"/>
              <a:buChar char="§"/>
            </a:pPr>
            <a:r>
              <a:rPr lang="sv-SE" sz="2000" dirty="0"/>
              <a:t>Äta och dricka</a:t>
            </a:r>
          </a:p>
          <a:p>
            <a:pPr lvl="1" eaLnBrk="1" hangingPunct="1">
              <a:buClrTx/>
              <a:buFont typeface="Wingdings" pitchFamily="2" charset="2"/>
              <a:buChar char="§"/>
            </a:pPr>
            <a:r>
              <a:rPr lang="sv-SE" sz="2000" dirty="0"/>
              <a:t>Duscha</a:t>
            </a:r>
          </a:p>
          <a:p>
            <a:pPr lvl="1" eaLnBrk="1" hangingPunct="1">
              <a:buClrTx/>
              <a:buFont typeface="Wingdings" pitchFamily="2" charset="2"/>
              <a:buChar char="§"/>
            </a:pPr>
            <a:r>
              <a:rPr lang="sv-SE" sz="2000" dirty="0"/>
              <a:t>Handla</a:t>
            </a:r>
          </a:p>
          <a:p>
            <a:pPr lvl="1" eaLnBrk="1" hangingPunct="1">
              <a:buClrTx/>
              <a:buFont typeface="Wingdings" pitchFamily="2" charset="2"/>
              <a:buChar char="§"/>
            </a:pPr>
            <a:r>
              <a:rPr lang="sv-SE" sz="2000" dirty="0"/>
              <a:t>Ta en daglig promenad</a:t>
            </a:r>
          </a:p>
          <a:p>
            <a:pPr lvl="1" eaLnBrk="1" hangingPunct="1">
              <a:buClrTx/>
              <a:buFont typeface="Wingdings" pitchFamily="2" charset="2"/>
              <a:buChar char="§"/>
            </a:pPr>
            <a:r>
              <a:rPr lang="sv-SE" sz="2000" dirty="0"/>
              <a:t>Gå till arbetet om din anhörige klarar det</a:t>
            </a:r>
          </a:p>
          <a:p>
            <a:pPr eaLnBrk="1" hangingPunct="1">
              <a:buClrTx/>
              <a:buFont typeface="Wingdings" pitchFamily="2" charset="2"/>
              <a:buChar char="§"/>
            </a:pPr>
            <a:endParaRPr lang="sv-SE" dirty="0"/>
          </a:p>
          <a:p>
            <a:pPr eaLnBrk="1" hangingPunct="1"/>
            <a:endParaRPr lang="sv-SE" sz="2400" dirty="0"/>
          </a:p>
          <a:p>
            <a:pPr eaLnBrk="1" hangingPunct="1"/>
            <a:endParaRPr lang="sv-SE" dirty="0"/>
          </a:p>
        </p:txBody>
      </p:sp>
    </p:spTree>
    <p:extLst>
      <p:ext uri="{BB962C8B-B14F-4D97-AF65-F5344CB8AC3E}">
        <p14:creationId xmlns:p14="http://schemas.microsoft.com/office/powerpoint/2010/main" val="343808123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68808A7-572F-40A0-9979-CBD23F50CF68}"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sv-SE" sz="1800" b="0" i="0" u="none" strike="noStrike" kern="0" cap="none" spc="0" normalizeH="0" baseline="0" noProof="0">
              <a:ln>
                <a:noFill/>
              </a:ln>
              <a:solidFill>
                <a:srgbClr val="000000"/>
              </a:solidFill>
              <a:effectLst/>
              <a:uLnTx/>
              <a:uFillTx/>
            </a:endParaRPr>
          </a:p>
        </p:txBody>
      </p:sp>
      <p:sp>
        <p:nvSpPr>
          <p:cNvPr id="3957762" name="Freeform 2"/>
          <p:cNvSpPr>
            <a:spLocks/>
          </p:cNvSpPr>
          <p:nvPr/>
        </p:nvSpPr>
        <p:spPr bwMode="auto">
          <a:xfrm>
            <a:off x="34924" y="1052736"/>
            <a:ext cx="8785547" cy="5689377"/>
          </a:xfrm>
          <a:custGeom>
            <a:avLst/>
            <a:gdLst/>
            <a:ahLst/>
            <a:cxnLst>
              <a:cxn ang="0">
                <a:pos x="2136" y="3112"/>
              </a:cxn>
              <a:cxn ang="0">
                <a:pos x="2048" y="3032"/>
              </a:cxn>
              <a:cxn ang="0">
                <a:pos x="1872" y="2880"/>
              </a:cxn>
              <a:cxn ang="0">
                <a:pos x="1552" y="2616"/>
              </a:cxn>
              <a:cxn ang="0">
                <a:pos x="920" y="2216"/>
              </a:cxn>
              <a:cxn ang="0">
                <a:pos x="760" y="2120"/>
              </a:cxn>
              <a:cxn ang="0">
                <a:pos x="312" y="1656"/>
              </a:cxn>
              <a:cxn ang="0">
                <a:pos x="184" y="1472"/>
              </a:cxn>
              <a:cxn ang="0">
                <a:pos x="32" y="1112"/>
              </a:cxn>
              <a:cxn ang="0">
                <a:pos x="16" y="648"/>
              </a:cxn>
              <a:cxn ang="0">
                <a:pos x="160" y="392"/>
              </a:cxn>
              <a:cxn ang="0">
                <a:pos x="376" y="272"/>
              </a:cxn>
              <a:cxn ang="0">
                <a:pos x="744" y="144"/>
              </a:cxn>
              <a:cxn ang="0">
                <a:pos x="1752" y="112"/>
              </a:cxn>
              <a:cxn ang="0">
                <a:pos x="1960" y="296"/>
              </a:cxn>
              <a:cxn ang="0">
                <a:pos x="2032" y="432"/>
              </a:cxn>
              <a:cxn ang="0">
                <a:pos x="2256" y="360"/>
              </a:cxn>
              <a:cxn ang="0">
                <a:pos x="2424" y="272"/>
              </a:cxn>
              <a:cxn ang="0">
                <a:pos x="2576" y="208"/>
              </a:cxn>
              <a:cxn ang="0">
                <a:pos x="2712" y="160"/>
              </a:cxn>
              <a:cxn ang="0">
                <a:pos x="3296" y="32"/>
              </a:cxn>
              <a:cxn ang="0">
                <a:pos x="4144" y="8"/>
              </a:cxn>
              <a:cxn ang="0">
                <a:pos x="4488" y="112"/>
              </a:cxn>
              <a:cxn ang="0">
                <a:pos x="4656" y="272"/>
              </a:cxn>
              <a:cxn ang="0">
                <a:pos x="4728" y="400"/>
              </a:cxn>
              <a:cxn ang="0">
                <a:pos x="4776" y="856"/>
              </a:cxn>
              <a:cxn ang="0">
                <a:pos x="4648" y="1192"/>
              </a:cxn>
              <a:cxn ang="0">
                <a:pos x="4440" y="1544"/>
              </a:cxn>
              <a:cxn ang="0">
                <a:pos x="4368" y="1696"/>
              </a:cxn>
              <a:cxn ang="0">
                <a:pos x="4296" y="1808"/>
              </a:cxn>
              <a:cxn ang="0">
                <a:pos x="4120" y="2080"/>
              </a:cxn>
              <a:cxn ang="0">
                <a:pos x="3992" y="2216"/>
              </a:cxn>
              <a:cxn ang="0">
                <a:pos x="3664" y="2496"/>
              </a:cxn>
              <a:cxn ang="0">
                <a:pos x="3448" y="2664"/>
              </a:cxn>
              <a:cxn ang="0">
                <a:pos x="3272" y="2776"/>
              </a:cxn>
              <a:cxn ang="0">
                <a:pos x="3008" y="2928"/>
              </a:cxn>
              <a:cxn ang="0">
                <a:pos x="2576" y="3072"/>
              </a:cxn>
              <a:cxn ang="0">
                <a:pos x="2264" y="3160"/>
              </a:cxn>
              <a:cxn ang="0">
                <a:pos x="2176" y="3128"/>
              </a:cxn>
            </a:cxnLst>
            <a:rect l="0" t="0" r="r" b="b"/>
            <a:pathLst>
              <a:path w="4791" h="3176">
                <a:moveTo>
                  <a:pt x="2176" y="3128"/>
                </a:moveTo>
                <a:cubicBezTo>
                  <a:pt x="2163" y="3123"/>
                  <a:pt x="2148" y="3120"/>
                  <a:pt x="2136" y="3112"/>
                </a:cubicBezTo>
                <a:cubicBezTo>
                  <a:pt x="2073" y="3067"/>
                  <a:pt x="2167" y="3104"/>
                  <a:pt x="2096" y="3080"/>
                </a:cubicBezTo>
                <a:cubicBezTo>
                  <a:pt x="2080" y="3064"/>
                  <a:pt x="2065" y="3047"/>
                  <a:pt x="2048" y="3032"/>
                </a:cubicBezTo>
                <a:cubicBezTo>
                  <a:pt x="2015" y="3004"/>
                  <a:pt x="1944" y="2952"/>
                  <a:pt x="1944" y="2952"/>
                </a:cubicBezTo>
                <a:cubicBezTo>
                  <a:pt x="1914" y="2892"/>
                  <a:pt x="1945" y="2942"/>
                  <a:pt x="1872" y="2880"/>
                </a:cubicBezTo>
                <a:cubicBezTo>
                  <a:pt x="1797" y="2816"/>
                  <a:pt x="1722" y="2751"/>
                  <a:pt x="1640" y="2696"/>
                </a:cubicBezTo>
                <a:cubicBezTo>
                  <a:pt x="1607" y="2646"/>
                  <a:pt x="1632" y="2679"/>
                  <a:pt x="1552" y="2616"/>
                </a:cubicBezTo>
                <a:cubicBezTo>
                  <a:pt x="1462" y="2545"/>
                  <a:pt x="1373" y="2478"/>
                  <a:pt x="1272" y="2424"/>
                </a:cubicBezTo>
                <a:cubicBezTo>
                  <a:pt x="1152" y="2359"/>
                  <a:pt x="1042" y="2277"/>
                  <a:pt x="920" y="2216"/>
                </a:cubicBezTo>
                <a:cubicBezTo>
                  <a:pt x="888" y="2200"/>
                  <a:pt x="865" y="2179"/>
                  <a:pt x="832" y="2168"/>
                </a:cubicBezTo>
                <a:cubicBezTo>
                  <a:pt x="808" y="2144"/>
                  <a:pt x="792" y="2131"/>
                  <a:pt x="760" y="2120"/>
                </a:cubicBezTo>
                <a:cubicBezTo>
                  <a:pt x="592" y="1994"/>
                  <a:pt x="438" y="1865"/>
                  <a:pt x="320" y="1688"/>
                </a:cubicBezTo>
                <a:cubicBezTo>
                  <a:pt x="317" y="1677"/>
                  <a:pt x="318" y="1665"/>
                  <a:pt x="312" y="1656"/>
                </a:cubicBezTo>
                <a:cubicBezTo>
                  <a:pt x="296" y="1630"/>
                  <a:pt x="256" y="1584"/>
                  <a:pt x="256" y="1584"/>
                </a:cubicBezTo>
                <a:cubicBezTo>
                  <a:pt x="241" y="1540"/>
                  <a:pt x="212" y="1507"/>
                  <a:pt x="184" y="1472"/>
                </a:cubicBezTo>
                <a:cubicBezTo>
                  <a:pt x="156" y="1387"/>
                  <a:pt x="113" y="1307"/>
                  <a:pt x="80" y="1224"/>
                </a:cubicBezTo>
                <a:cubicBezTo>
                  <a:pt x="65" y="1186"/>
                  <a:pt x="32" y="1112"/>
                  <a:pt x="32" y="1112"/>
                </a:cubicBezTo>
                <a:cubicBezTo>
                  <a:pt x="21" y="1044"/>
                  <a:pt x="7" y="1020"/>
                  <a:pt x="0" y="944"/>
                </a:cubicBezTo>
                <a:cubicBezTo>
                  <a:pt x="5" y="845"/>
                  <a:pt x="7" y="746"/>
                  <a:pt x="16" y="648"/>
                </a:cubicBezTo>
                <a:cubicBezTo>
                  <a:pt x="22" y="582"/>
                  <a:pt x="56" y="488"/>
                  <a:pt x="104" y="440"/>
                </a:cubicBezTo>
                <a:cubicBezTo>
                  <a:pt x="121" y="423"/>
                  <a:pt x="143" y="409"/>
                  <a:pt x="160" y="392"/>
                </a:cubicBezTo>
                <a:cubicBezTo>
                  <a:pt x="204" y="348"/>
                  <a:pt x="162" y="367"/>
                  <a:pt x="208" y="352"/>
                </a:cubicBezTo>
                <a:cubicBezTo>
                  <a:pt x="269" y="306"/>
                  <a:pt x="313" y="303"/>
                  <a:pt x="376" y="272"/>
                </a:cubicBezTo>
                <a:cubicBezTo>
                  <a:pt x="441" y="239"/>
                  <a:pt x="513" y="218"/>
                  <a:pt x="584" y="200"/>
                </a:cubicBezTo>
                <a:cubicBezTo>
                  <a:pt x="639" y="186"/>
                  <a:pt x="689" y="158"/>
                  <a:pt x="744" y="144"/>
                </a:cubicBezTo>
                <a:cubicBezTo>
                  <a:pt x="903" y="104"/>
                  <a:pt x="1060" y="76"/>
                  <a:pt x="1224" y="64"/>
                </a:cubicBezTo>
                <a:cubicBezTo>
                  <a:pt x="1450" y="70"/>
                  <a:pt x="1555" y="79"/>
                  <a:pt x="1752" y="112"/>
                </a:cubicBezTo>
                <a:cubicBezTo>
                  <a:pt x="1806" y="139"/>
                  <a:pt x="1875" y="164"/>
                  <a:pt x="1912" y="216"/>
                </a:cubicBezTo>
                <a:cubicBezTo>
                  <a:pt x="1930" y="241"/>
                  <a:pt x="1943" y="270"/>
                  <a:pt x="1960" y="296"/>
                </a:cubicBezTo>
                <a:cubicBezTo>
                  <a:pt x="1979" y="324"/>
                  <a:pt x="2002" y="353"/>
                  <a:pt x="2016" y="384"/>
                </a:cubicBezTo>
                <a:cubicBezTo>
                  <a:pt x="2023" y="399"/>
                  <a:pt x="2032" y="432"/>
                  <a:pt x="2032" y="432"/>
                </a:cubicBezTo>
                <a:cubicBezTo>
                  <a:pt x="2091" y="422"/>
                  <a:pt x="2129" y="393"/>
                  <a:pt x="2184" y="376"/>
                </a:cubicBezTo>
                <a:cubicBezTo>
                  <a:pt x="2208" y="369"/>
                  <a:pt x="2232" y="366"/>
                  <a:pt x="2256" y="360"/>
                </a:cubicBezTo>
                <a:cubicBezTo>
                  <a:pt x="2292" y="336"/>
                  <a:pt x="2331" y="323"/>
                  <a:pt x="2368" y="304"/>
                </a:cubicBezTo>
                <a:cubicBezTo>
                  <a:pt x="2426" y="275"/>
                  <a:pt x="2354" y="300"/>
                  <a:pt x="2424" y="272"/>
                </a:cubicBezTo>
                <a:cubicBezTo>
                  <a:pt x="2440" y="266"/>
                  <a:pt x="2457" y="264"/>
                  <a:pt x="2472" y="256"/>
                </a:cubicBezTo>
                <a:cubicBezTo>
                  <a:pt x="2506" y="239"/>
                  <a:pt x="2541" y="221"/>
                  <a:pt x="2576" y="208"/>
                </a:cubicBezTo>
                <a:cubicBezTo>
                  <a:pt x="2597" y="200"/>
                  <a:pt x="2613" y="202"/>
                  <a:pt x="2632" y="192"/>
                </a:cubicBezTo>
                <a:cubicBezTo>
                  <a:pt x="2661" y="177"/>
                  <a:pt x="2679" y="168"/>
                  <a:pt x="2712" y="160"/>
                </a:cubicBezTo>
                <a:cubicBezTo>
                  <a:pt x="2769" y="122"/>
                  <a:pt x="2840" y="117"/>
                  <a:pt x="2904" y="96"/>
                </a:cubicBezTo>
                <a:cubicBezTo>
                  <a:pt x="3032" y="53"/>
                  <a:pt x="3162" y="43"/>
                  <a:pt x="3296" y="32"/>
                </a:cubicBezTo>
                <a:cubicBezTo>
                  <a:pt x="3451" y="19"/>
                  <a:pt x="3605" y="10"/>
                  <a:pt x="3760" y="0"/>
                </a:cubicBezTo>
                <a:cubicBezTo>
                  <a:pt x="3888" y="3"/>
                  <a:pt x="4016" y="3"/>
                  <a:pt x="4144" y="8"/>
                </a:cubicBezTo>
                <a:cubicBezTo>
                  <a:pt x="4238" y="11"/>
                  <a:pt x="4324" y="44"/>
                  <a:pt x="4408" y="80"/>
                </a:cubicBezTo>
                <a:cubicBezTo>
                  <a:pt x="4438" y="93"/>
                  <a:pt x="4462" y="90"/>
                  <a:pt x="4488" y="112"/>
                </a:cubicBezTo>
                <a:cubicBezTo>
                  <a:pt x="4532" y="148"/>
                  <a:pt x="4568" y="192"/>
                  <a:pt x="4616" y="224"/>
                </a:cubicBezTo>
                <a:cubicBezTo>
                  <a:pt x="4628" y="241"/>
                  <a:pt x="4644" y="255"/>
                  <a:pt x="4656" y="272"/>
                </a:cubicBezTo>
                <a:cubicBezTo>
                  <a:pt x="4661" y="279"/>
                  <a:pt x="4660" y="288"/>
                  <a:pt x="4664" y="296"/>
                </a:cubicBezTo>
                <a:cubicBezTo>
                  <a:pt x="4682" y="332"/>
                  <a:pt x="4706" y="367"/>
                  <a:pt x="4728" y="400"/>
                </a:cubicBezTo>
                <a:cubicBezTo>
                  <a:pt x="4750" y="433"/>
                  <a:pt x="4762" y="511"/>
                  <a:pt x="4776" y="552"/>
                </a:cubicBezTo>
                <a:cubicBezTo>
                  <a:pt x="4787" y="682"/>
                  <a:pt x="4791" y="691"/>
                  <a:pt x="4776" y="856"/>
                </a:cubicBezTo>
                <a:cubicBezTo>
                  <a:pt x="4772" y="895"/>
                  <a:pt x="4747" y="947"/>
                  <a:pt x="4736" y="984"/>
                </a:cubicBezTo>
                <a:cubicBezTo>
                  <a:pt x="4715" y="1054"/>
                  <a:pt x="4693" y="1132"/>
                  <a:pt x="4648" y="1192"/>
                </a:cubicBezTo>
                <a:cubicBezTo>
                  <a:pt x="4630" y="1247"/>
                  <a:pt x="4589" y="1294"/>
                  <a:pt x="4560" y="1344"/>
                </a:cubicBezTo>
                <a:cubicBezTo>
                  <a:pt x="4522" y="1410"/>
                  <a:pt x="4486" y="1483"/>
                  <a:pt x="4440" y="1544"/>
                </a:cubicBezTo>
                <a:cubicBezTo>
                  <a:pt x="4430" y="1585"/>
                  <a:pt x="4407" y="1613"/>
                  <a:pt x="4384" y="1648"/>
                </a:cubicBezTo>
                <a:cubicBezTo>
                  <a:pt x="4375" y="1662"/>
                  <a:pt x="4378" y="1683"/>
                  <a:pt x="4368" y="1696"/>
                </a:cubicBezTo>
                <a:cubicBezTo>
                  <a:pt x="4360" y="1707"/>
                  <a:pt x="4352" y="1717"/>
                  <a:pt x="4344" y="1728"/>
                </a:cubicBezTo>
                <a:cubicBezTo>
                  <a:pt x="4333" y="1762"/>
                  <a:pt x="4321" y="1783"/>
                  <a:pt x="4296" y="1808"/>
                </a:cubicBezTo>
                <a:cubicBezTo>
                  <a:pt x="4274" y="1874"/>
                  <a:pt x="4205" y="1973"/>
                  <a:pt x="4160" y="2024"/>
                </a:cubicBezTo>
                <a:cubicBezTo>
                  <a:pt x="4145" y="2041"/>
                  <a:pt x="4136" y="2064"/>
                  <a:pt x="4120" y="2080"/>
                </a:cubicBezTo>
                <a:cubicBezTo>
                  <a:pt x="4046" y="2154"/>
                  <a:pt x="4151" y="2028"/>
                  <a:pt x="4072" y="2120"/>
                </a:cubicBezTo>
                <a:cubicBezTo>
                  <a:pt x="4045" y="2151"/>
                  <a:pt x="4021" y="2187"/>
                  <a:pt x="3992" y="2216"/>
                </a:cubicBezTo>
                <a:cubicBezTo>
                  <a:pt x="3973" y="2235"/>
                  <a:pt x="3947" y="2245"/>
                  <a:pt x="3928" y="2264"/>
                </a:cubicBezTo>
                <a:cubicBezTo>
                  <a:pt x="3844" y="2348"/>
                  <a:pt x="3760" y="2424"/>
                  <a:pt x="3664" y="2496"/>
                </a:cubicBezTo>
                <a:cubicBezTo>
                  <a:pt x="3625" y="2525"/>
                  <a:pt x="3590" y="2562"/>
                  <a:pt x="3552" y="2592"/>
                </a:cubicBezTo>
                <a:cubicBezTo>
                  <a:pt x="3520" y="2617"/>
                  <a:pt x="3482" y="2640"/>
                  <a:pt x="3448" y="2664"/>
                </a:cubicBezTo>
                <a:cubicBezTo>
                  <a:pt x="3415" y="2688"/>
                  <a:pt x="3383" y="2715"/>
                  <a:pt x="3344" y="2728"/>
                </a:cubicBezTo>
                <a:cubicBezTo>
                  <a:pt x="3320" y="2752"/>
                  <a:pt x="3304" y="2765"/>
                  <a:pt x="3272" y="2776"/>
                </a:cubicBezTo>
                <a:cubicBezTo>
                  <a:pt x="3224" y="2812"/>
                  <a:pt x="3173" y="2838"/>
                  <a:pt x="3120" y="2864"/>
                </a:cubicBezTo>
                <a:cubicBezTo>
                  <a:pt x="3082" y="2883"/>
                  <a:pt x="3046" y="2911"/>
                  <a:pt x="3008" y="2928"/>
                </a:cubicBezTo>
                <a:cubicBezTo>
                  <a:pt x="2942" y="2957"/>
                  <a:pt x="2866" y="2964"/>
                  <a:pt x="2800" y="2992"/>
                </a:cubicBezTo>
                <a:cubicBezTo>
                  <a:pt x="2726" y="3024"/>
                  <a:pt x="2653" y="3046"/>
                  <a:pt x="2576" y="3072"/>
                </a:cubicBezTo>
                <a:cubicBezTo>
                  <a:pt x="2500" y="3097"/>
                  <a:pt x="2421" y="3113"/>
                  <a:pt x="2344" y="3136"/>
                </a:cubicBezTo>
                <a:cubicBezTo>
                  <a:pt x="2317" y="3144"/>
                  <a:pt x="2291" y="3152"/>
                  <a:pt x="2264" y="3160"/>
                </a:cubicBezTo>
                <a:cubicBezTo>
                  <a:pt x="2248" y="3165"/>
                  <a:pt x="2216" y="3176"/>
                  <a:pt x="2216" y="3176"/>
                </a:cubicBezTo>
                <a:cubicBezTo>
                  <a:pt x="2179" y="3164"/>
                  <a:pt x="2192" y="3159"/>
                  <a:pt x="2176" y="3128"/>
                </a:cubicBezTo>
                <a:close/>
              </a:path>
            </a:pathLst>
          </a:custGeom>
          <a:gradFill rotWithShape="1">
            <a:gsLst>
              <a:gs pos="55000">
                <a:srgbClr val="E5158C"/>
              </a:gs>
              <a:gs pos="100000">
                <a:srgbClr val="FF00FF"/>
              </a:gs>
            </a:gsLst>
            <a:path path="rect">
              <a:fillToRect l="50000" t="50000" r="50000" b="50000"/>
            </a:path>
          </a:gradFill>
          <a:ln w="15875" cap="flat" cmpd="sng">
            <a:solidFill>
              <a:schemeClr val="tx1"/>
            </a:solidFill>
            <a:prstDash val="solid"/>
            <a:round/>
            <a:headEnd type="none" w="med" len="med"/>
            <a:tailEnd type="none" w="med" len="med"/>
          </a:ln>
          <a:effectLst>
            <a:outerShdw dist="107763" dir="2700000" algn="ctr" rotWithShape="0">
              <a:schemeClr val="bg2">
                <a:alpha val="50000"/>
              </a:schemeClr>
            </a:outerShdw>
          </a:effectLst>
        </p:spPr>
        <p:txBody>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sv-SE" sz="1800" b="0" i="0" u="sng" strike="noStrike" kern="0" cap="none" spc="0" normalizeH="0" baseline="0" noProof="0">
              <a:ln>
                <a:noFill/>
              </a:ln>
              <a:solidFill>
                <a:srgbClr val="000000"/>
              </a:solidFill>
              <a:effectLst/>
              <a:uLnTx/>
              <a:uFillTx/>
            </a:endParaRPr>
          </a:p>
        </p:txBody>
      </p:sp>
      <p:sp>
        <p:nvSpPr>
          <p:cNvPr id="390148" name="Rectangle 3"/>
          <p:cNvSpPr>
            <a:spLocks noGrp="1" noChangeArrowheads="1"/>
          </p:cNvSpPr>
          <p:nvPr>
            <p:ph type="title"/>
          </p:nvPr>
        </p:nvSpPr>
        <p:spPr>
          <a:xfrm>
            <a:off x="1619672" y="334516"/>
            <a:ext cx="4968552" cy="718220"/>
          </a:xfrm>
        </p:spPr>
        <p:txBody>
          <a:bodyPr/>
          <a:lstStyle/>
          <a:p>
            <a:pPr algn="ctr" eaLnBrk="1" hangingPunct="1"/>
            <a:r>
              <a:rPr lang="sv-SE" sz="2800" dirty="0"/>
              <a:t>Stötta på rätt sätt</a:t>
            </a:r>
          </a:p>
        </p:txBody>
      </p:sp>
      <p:sp>
        <p:nvSpPr>
          <p:cNvPr id="390149" name="Rectangle 4"/>
          <p:cNvSpPr>
            <a:spLocks noGrp="1" noChangeArrowheads="1"/>
          </p:cNvSpPr>
          <p:nvPr>
            <p:ph type="body" idx="1"/>
          </p:nvPr>
        </p:nvSpPr>
        <p:spPr>
          <a:xfrm>
            <a:off x="1835696" y="1988840"/>
            <a:ext cx="5905202" cy="3993307"/>
          </a:xfrm>
        </p:spPr>
        <p:txBody>
          <a:bodyPr/>
          <a:lstStyle/>
          <a:p>
            <a:pPr eaLnBrk="1" hangingPunct="1">
              <a:buClrTx/>
              <a:buFont typeface="Wingdings" pitchFamily="2" charset="2"/>
              <a:buChar char="q"/>
            </a:pPr>
            <a:r>
              <a:rPr lang="sv-SE" sz="2400" i="1" dirty="0">
                <a:solidFill>
                  <a:schemeClr val="bg1"/>
                </a:solidFill>
              </a:rPr>
              <a:t>Fråga</a:t>
            </a:r>
            <a:r>
              <a:rPr lang="sv-SE" sz="2400" dirty="0">
                <a:solidFill>
                  <a:schemeClr val="bg1"/>
                </a:solidFill>
              </a:rPr>
              <a:t> Din anhörige hur Du bäst hjälper henne!</a:t>
            </a:r>
          </a:p>
          <a:p>
            <a:pPr eaLnBrk="1" hangingPunct="1">
              <a:buClrTx/>
              <a:buFont typeface="Wingdings" pitchFamily="2" charset="2"/>
              <a:buChar char="q"/>
            </a:pPr>
            <a:r>
              <a:rPr lang="sv-SE" sz="2400" i="1" dirty="0">
                <a:solidFill>
                  <a:schemeClr val="bg1"/>
                </a:solidFill>
              </a:rPr>
              <a:t>Stöd </a:t>
            </a:r>
            <a:r>
              <a:rPr lang="sv-SE" sz="2400" dirty="0">
                <a:solidFill>
                  <a:schemeClr val="bg1"/>
                </a:solidFill>
              </a:rPr>
              <a:t>din anhörige att göra sådant hon tycker om och mår bra av</a:t>
            </a:r>
          </a:p>
          <a:p>
            <a:pPr lvl="1" eaLnBrk="1" hangingPunct="1">
              <a:buClrTx/>
              <a:buFont typeface="Wingdings" pitchFamily="2" charset="2"/>
              <a:buChar char="§"/>
            </a:pPr>
            <a:r>
              <a:rPr lang="sv-SE" sz="2000" dirty="0">
                <a:solidFill>
                  <a:schemeClr val="bg1"/>
                </a:solidFill>
              </a:rPr>
              <a:t>promenad</a:t>
            </a:r>
          </a:p>
          <a:p>
            <a:pPr lvl="1" eaLnBrk="1" hangingPunct="1">
              <a:buClrTx/>
              <a:buFont typeface="Wingdings" pitchFamily="2" charset="2"/>
              <a:buChar char="§"/>
            </a:pPr>
            <a:r>
              <a:rPr lang="sv-SE" sz="2000" dirty="0">
                <a:solidFill>
                  <a:schemeClr val="bg1"/>
                </a:solidFill>
              </a:rPr>
              <a:t>fika</a:t>
            </a:r>
          </a:p>
          <a:p>
            <a:pPr lvl="1" eaLnBrk="1" hangingPunct="1">
              <a:buClrTx/>
              <a:buFont typeface="Wingdings" pitchFamily="2" charset="2"/>
              <a:buChar char="§"/>
            </a:pPr>
            <a:r>
              <a:rPr lang="sv-SE" sz="2000" dirty="0">
                <a:solidFill>
                  <a:schemeClr val="bg1"/>
                </a:solidFill>
              </a:rPr>
              <a:t>prata</a:t>
            </a:r>
          </a:p>
          <a:p>
            <a:pPr lvl="1" eaLnBrk="1" hangingPunct="1">
              <a:buClrTx/>
              <a:buFont typeface="Wingdings" pitchFamily="2" charset="2"/>
              <a:buChar char="§"/>
            </a:pPr>
            <a:r>
              <a:rPr lang="sv-SE" sz="2000" dirty="0">
                <a:solidFill>
                  <a:schemeClr val="bg1"/>
                </a:solidFill>
              </a:rPr>
              <a:t>träffa någon vän i vars sällskap hon brukar må bra</a:t>
            </a:r>
          </a:p>
        </p:txBody>
      </p:sp>
    </p:spTree>
    <p:extLst>
      <p:ext uri="{BB962C8B-B14F-4D97-AF65-F5344CB8AC3E}">
        <p14:creationId xmlns:p14="http://schemas.microsoft.com/office/powerpoint/2010/main" val="378252006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ubrik 1"/>
          <p:cNvSpPr>
            <a:spLocks noGrp="1"/>
          </p:cNvSpPr>
          <p:nvPr>
            <p:ph type="title"/>
          </p:nvPr>
        </p:nvSpPr>
        <p:spPr>
          <a:xfrm>
            <a:off x="428596" y="0"/>
            <a:ext cx="8358246" cy="928688"/>
          </a:xfrm>
        </p:spPr>
        <p:txBody>
          <a:bodyPr/>
          <a:lstStyle/>
          <a:p>
            <a:r>
              <a:rPr lang="sv-SE" sz="2800" dirty="0">
                <a:latin typeface="Comic Sans MS" pitchFamily="66" charset="0"/>
              </a:rPr>
              <a:t>Ett gott liv, minikursen: vad får mig att må bra?</a:t>
            </a:r>
          </a:p>
        </p:txBody>
      </p:sp>
      <p:pic>
        <p:nvPicPr>
          <p:cNvPr id="7171" name="Picture 3"/>
          <p:cNvPicPr>
            <a:picLocks noGrp="1" noChangeAspect="1" noChangeArrowheads="1"/>
          </p:cNvPicPr>
          <p:nvPr>
            <p:ph idx="1"/>
          </p:nvPr>
        </p:nvPicPr>
        <p:blipFill>
          <a:blip r:embed="rId3"/>
          <a:srcRect l="9917" r="4959"/>
          <a:stretch>
            <a:fillRect/>
          </a:stretch>
        </p:blipFill>
        <p:spPr>
          <a:xfrm>
            <a:off x="0" y="1000125"/>
            <a:ext cx="9144000" cy="5857875"/>
          </a:xfrm>
          <a:ln w="22225">
            <a:solidFill>
              <a:schemeClr val="accent3">
                <a:lumMod val="50000"/>
              </a:schemeClr>
            </a:solidFill>
          </a:ln>
        </p:spPr>
      </p:pic>
      <p:sp>
        <p:nvSpPr>
          <p:cNvPr id="80900" name="textruta 6"/>
          <p:cNvSpPr txBox="1">
            <a:spLocks noChangeArrowheads="1"/>
          </p:cNvSpPr>
          <p:nvPr/>
        </p:nvSpPr>
        <p:spPr bwMode="auto">
          <a:xfrm>
            <a:off x="357188" y="1285875"/>
            <a:ext cx="8143875" cy="338138"/>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r>
              <a:rPr kumimoji="0" lang="sv-SE" sz="1600" b="0" i="0" u="none" strike="noStrike" kern="0" cap="none" spc="0" normalizeH="0" baseline="0" noProof="0">
                <a:ln>
                  <a:noFill/>
                </a:ln>
                <a:solidFill>
                  <a:srgbClr val="000000"/>
                </a:solidFill>
                <a:effectLst/>
                <a:uLnTx/>
                <a:uFillTx/>
                <a:latin typeface="Kristen ITC" pitchFamily="66" charset="0"/>
              </a:rPr>
              <a:t>Bra saker             Dåliga saker               Bra människor            Dåliga människor</a:t>
            </a:r>
          </a:p>
        </p:txBody>
      </p:sp>
      <p:sp>
        <p:nvSpPr>
          <p:cNvPr id="8" name="Frihandsfigur 7"/>
          <p:cNvSpPr/>
          <p:nvPr/>
        </p:nvSpPr>
        <p:spPr>
          <a:xfrm>
            <a:off x="1741488" y="1436688"/>
            <a:ext cx="250825" cy="4819650"/>
          </a:xfrm>
          <a:custGeom>
            <a:avLst/>
            <a:gdLst>
              <a:gd name="connsiteX0" fmla="*/ 43543 w 250927"/>
              <a:gd name="connsiteY0" fmla="*/ 0 h 4818743"/>
              <a:gd name="connsiteX1" fmla="*/ 29029 w 250927"/>
              <a:gd name="connsiteY1" fmla="*/ 159657 h 4818743"/>
              <a:gd name="connsiteX2" fmla="*/ 14515 w 250927"/>
              <a:gd name="connsiteY2" fmla="*/ 217715 h 4818743"/>
              <a:gd name="connsiteX3" fmla="*/ 0 w 250927"/>
              <a:gd name="connsiteY3" fmla="*/ 537029 h 4818743"/>
              <a:gd name="connsiteX4" fmla="*/ 29029 w 250927"/>
              <a:gd name="connsiteY4" fmla="*/ 812800 h 4818743"/>
              <a:gd name="connsiteX5" fmla="*/ 0 w 250927"/>
              <a:gd name="connsiteY5" fmla="*/ 1262743 h 4818743"/>
              <a:gd name="connsiteX6" fmla="*/ 14515 w 250927"/>
              <a:gd name="connsiteY6" fmla="*/ 1509486 h 4818743"/>
              <a:gd name="connsiteX7" fmla="*/ 29029 w 250927"/>
              <a:gd name="connsiteY7" fmla="*/ 1640115 h 4818743"/>
              <a:gd name="connsiteX8" fmla="*/ 72572 w 250927"/>
              <a:gd name="connsiteY8" fmla="*/ 1930400 h 4818743"/>
              <a:gd name="connsiteX9" fmla="*/ 116115 w 250927"/>
              <a:gd name="connsiteY9" fmla="*/ 2162629 h 4818743"/>
              <a:gd name="connsiteX10" fmla="*/ 145143 w 250927"/>
              <a:gd name="connsiteY10" fmla="*/ 2206172 h 4818743"/>
              <a:gd name="connsiteX11" fmla="*/ 145143 w 250927"/>
              <a:gd name="connsiteY11" fmla="*/ 2307772 h 4818743"/>
              <a:gd name="connsiteX12" fmla="*/ 116115 w 250927"/>
              <a:gd name="connsiteY12" fmla="*/ 3846286 h 4818743"/>
              <a:gd name="connsiteX13" fmla="*/ 87086 w 250927"/>
              <a:gd name="connsiteY13" fmla="*/ 4252686 h 4818743"/>
              <a:gd name="connsiteX14" fmla="*/ 58057 w 250927"/>
              <a:gd name="connsiteY14" fmla="*/ 4470400 h 4818743"/>
              <a:gd name="connsiteX15" fmla="*/ 43543 w 250927"/>
              <a:gd name="connsiteY15" fmla="*/ 4818743 h 481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0927" h="4818743">
                <a:moveTo>
                  <a:pt x="43543" y="0"/>
                </a:moveTo>
                <a:cubicBezTo>
                  <a:pt x="38705" y="53219"/>
                  <a:pt x="36091" y="106687"/>
                  <a:pt x="29029" y="159657"/>
                </a:cubicBezTo>
                <a:cubicBezTo>
                  <a:pt x="26393" y="179430"/>
                  <a:pt x="16045" y="197826"/>
                  <a:pt x="14515" y="217715"/>
                </a:cubicBezTo>
                <a:cubicBezTo>
                  <a:pt x="6343" y="323949"/>
                  <a:pt x="4838" y="430591"/>
                  <a:pt x="0" y="537029"/>
                </a:cubicBezTo>
                <a:cubicBezTo>
                  <a:pt x="7181" y="594477"/>
                  <a:pt x="30112" y="767316"/>
                  <a:pt x="29029" y="812800"/>
                </a:cubicBezTo>
                <a:cubicBezTo>
                  <a:pt x="25451" y="963050"/>
                  <a:pt x="9676" y="1112762"/>
                  <a:pt x="0" y="1262743"/>
                </a:cubicBezTo>
                <a:cubicBezTo>
                  <a:pt x="4838" y="1344991"/>
                  <a:pt x="8196" y="1427339"/>
                  <a:pt x="14515" y="1509486"/>
                </a:cubicBezTo>
                <a:cubicBezTo>
                  <a:pt x="17875" y="1553168"/>
                  <a:pt x="25535" y="1596444"/>
                  <a:pt x="29029" y="1640115"/>
                </a:cubicBezTo>
                <a:cubicBezTo>
                  <a:pt x="50180" y="1904513"/>
                  <a:pt x="7381" y="1800021"/>
                  <a:pt x="72572" y="1930400"/>
                </a:cubicBezTo>
                <a:cubicBezTo>
                  <a:pt x="77562" y="1970319"/>
                  <a:pt x="92428" y="2127098"/>
                  <a:pt x="116115" y="2162629"/>
                </a:cubicBezTo>
                <a:lnTo>
                  <a:pt x="145143" y="2206172"/>
                </a:lnTo>
                <a:cubicBezTo>
                  <a:pt x="187152" y="2374213"/>
                  <a:pt x="147723" y="2172334"/>
                  <a:pt x="145143" y="2307772"/>
                </a:cubicBezTo>
                <a:cubicBezTo>
                  <a:pt x="115421" y="3868228"/>
                  <a:pt x="250927" y="3307027"/>
                  <a:pt x="116115" y="3846286"/>
                </a:cubicBezTo>
                <a:cubicBezTo>
                  <a:pt x="108427" y="3976974"/>
                  <a:pt x="102596" y="4120852"/>
                  <a:pt x="87086" y="4252686"/>
                </a:cubicBezTo>
                <a:cubicBezTo>
                  <a:pt x="63913" y="4449660"/>
                  <a:pt x="77991" y="4211267"/>
                  <a:pt x="58057" y="4470400"/>
                </a:cubicBezTo>
                <a:cubicBezTo>
                  <a:pt x="41554" y="4684931"/>
                  <a:pt x="43543" y="4661891"/>
                  <a:pt x="43543" y="4818743"/>
                </a:cubicBezTo>
              </a:path>
            </a:pathLst>
          </a:custGeom>
          <a:ln w="22225">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sv-SE" sz="1800" b="0" i="0" u="none" strike="noStrike" kern="0" cap="none" spc="0" normalizeH="0" baseline="0" noProof="0">
              <a:ln>
                <a:noFill/>
              </a:ln>
              <a:solidFill>
                <a:srgbClr val="000000"/>
              </a:solidFill>
              <a:effectLst/>
              <a:uLnTx/>
              <a:uFillTx/>
            </a:endParaRPr>
          </a:p>
        </p:txBody>
      </p:sp>
      <p:sp>
        <p:nvSpPr>
          <p:cNvPr id="9" name="Frihandsfigur 8"/>
          <p:cNvSpPr/>
          <p:nvPr/>
        </p:nvSpPr>
        <p:spPr>
          <a:xfrm>
            <a:off x="3708400" y="1422400"/>
            <a:ext cx="238125" cy="4676775"/>
          </a:xfrm>
          <a:custGeom>
            <a:avLst/>
            <a:gdLst>
              <a:gd name="connsiteX0" fmla="*/ 123178 w 238489"/>
              <a:gd name="connsiteY0" fmla="*/ 0 h 4676334"/>
              <a:gd name="connsiteX1" fmla="*/ 65121 w 238489"/>
              <a:gd name="connsiteY1" fmla="*/ 362857 h 4676334"/>
              <a:gd name="connsiteX2" fmla="*/ 79636 w 238489"/>
              <a:gd name="connsiteY2" fmla="*/ 653143 h 4676334"/>
              <a:gd name="connsiteX3" fmla="*/ 123178 w 238489"/>
              <a:gd name="connsiteY3" fmla="*/ 856343 h 4676334"/>
              <a:gd name="connsiteX4" fmla="*/ 94150 w 238489"/>
              <a:gd name="connsiteY4" fmla="*/ 899886 h 4676334"/>
              <a:gd name="connsiteX5" fmla="*/ 50607 w 238489"/>
              <a:gd name="connsiteY5" fmla="*/ 914400 h 4676334"/>
              <a:gd name="connsiteX6" fmla="*/ 36093 w 238489"/>
              <a:gd name="connsiteY6" fmla="*/ 1030514 h 4676334"/>
              <a:gd name="connsiteX7" fmla="*/ 7064 w 238489"/>
              <a:gd name="connsiteY7" fmla="*/ 1306286 h 4676334"/>
              <a:gd name="connsiteX8" fmla="*/ 36093 w 238489"/>
              <a:gd name="connsiteY8" fmla="*/ 1436914 h 4676334"/>
              <a:gd name="connsiteX9" fmla="*/ 65121 w 238489"/>
              <a:gd name="connsiteY9" fmla="*/ 1538514 h 4676334"/>
              <a:gd name="connsiteX10" fmla="*/ 79636 w 238489"/>
              <a:gd name="connsiteY10" fmla="*/ 1611086 h 4676334"/>
              <a:gd name="connsiteX11" fmla="*/ 50607 w 238489"/>
              <a:gd name="connsiteY11" fmla="*/ 1654629 h 4676334"/>
              <a:gd name="connsiteX12" fmla="*/ 94150 w 238489"/>
              <a:gd name="connsiteY12" fmla="*/ 1741714 h 4676334"/>
              <a:gd name="connsiteX13" fmla="*/ 108664 w 238489"/>
              <a:gd name="connsiteY13" fmla="*/ 1785257 h 4676334"/>
              <a:gd name="connsiteX14" fmla="*/ 94150 w 238489"/>
              <a:gd name="connsiteY14" fmla="*/ 1828800 h 4676334"/>
              <a:gd name="connsiteX15" fmla="*/ 123178 w 238489"/>
              <a:gd name="connsiteY15" fmla="*/ 1872343 h 4676334"/>
              <a:gd name="connsiteX16" fmla="*/ 152207 w 238489"/>
              <a:gd name="connsiteY16" fmla="*/ 1959429 h 4676334"/>
              <a:gd name="connsiteX17" fmla="*/ 210264 w 238489"/>
              <a:gd name="connsiteY17" fmla="*/ 2583543 h 4676334"/>
              <a:gd name="connsiteX18" fmla="*/ 181236 w 238489"/>
              <a:gd name="connsiteY18" fmla="*/ 3149600 h 4676334"/>
              <a:gd name="connsiteX19" fmla="*/ 195750 w 238489"/>
              <a:gd name="connsiteY19" fmla="*/ 3773714 h 4676334"/>
              <a:gd name="connsiteX20" fmla="*/ 181236 w 238489"/>
              <a:gd name="connsiteY20" fmla="*/ 4296229 h 4676334"/>
              <a:gd name="connsiteX21" fmla="*/ 166721 w 238489"/>
              <a:gd name="connsiteY21" fmla="*/ 4528457 h 467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8489" h="4676334">
                <a:moveTo>
                  <a:pt x="123178" y="0"/>
                </a:moveTo>
                <a:cubicBezTo>
                  <a:pt x="75977" y="314683"/>
                  <a:pt x="98826" y="194342"/>
                  <a:pt x="65121" y="362857"/>
                </a:cubicBezTo>
                <a:cubicBezTo>
                  <a:pt x="69959" y="459619"/>
                  <a:pt x="69996" y="556741"/>
                  <a:pt x="79636" y="653143"/>
                </a:cubicBezTo>
                <a:cubicBezTo>
                  <a:pt x="85126" y="708046"/>
                  <a:pt x="107796" y="794813"/>
                  <a:pt x="123178" y="856343"/>
                </a:cubicBezTo>
                <a:cubicBezTo>
                  <a:pt x="113502" y="870857"/>
                  <a:pt x="107771" y="888989"/>
                  <a:pt x="94150" y="899886"/>
                </a:cubicBezTo>
                <a:cubicBezTo>
                  <a:pt x="82203" y="909443"/>
                  <a:pt x="56821" y="900419"/>
                  <a:pt x="50607" y="914400"/>
                </a:cubicBezTo>
                <a:cubicBezTo>
                  <a:pt x="34765" y="950044"/>
                  <a:pt x="40176" y="991722"/>
                  <a:pt x="36093" y="1030514"/>
                </a:cubicBezTo>
                <a:cubicBezTo>
                  <a:pt x="0" y="1373390"/>
                  <a:pt x="41378" y="1031763"/>
                  <a:pt x="7064" y="1306286"/>
                </a:cubicBezTo>
                <a:cubicBezTo>
                  <a:pt x="35310" y="1391026"/>
                  <a:pt x="10549" y="1309196"/>
                  <a:pt x="36093" y="1436914"/>
                </a:cubicBezTo>
                <a:cubicBezTo>
                  <a:pt x="63242" y="1572658"/>
                  <a:pt x="37454" y="1427847"/>
                  <a:pt x="65121" y="1538514"/>
                </a:cubicBezTo>
                <a:cubicBezTo>
                  <a:pt x="71104" y="1562447"/>
                  <a:pt x="74798" y="1586895"/>
                  <a:pt x="79636" y="1611086"/>
                </a:cubicBezTo>
                <a:cubicBezTo>
                  <a:pt x="69960" y="1625600"/>
                  <a:pt x="53475" y="1637422"/>
                  <a:pt x="50607" y="1654629"/>
                </a:cubicBezTo>
                <a:cubicBezTo>
                  <a:pt x="46601" y="1678665"/>
                  <a:pt x="84041" y="1726551"/>
                  <a:pt x="94150" y="1741714"/>
                </a:cubicBezTo>
                <a:cubicBezTo>
                  <a:pt x="98988" y="1756228"/>
                  <a:pt x="108664" y="1769958"/>
                  <a:pt x="108664" y="1785257"/>
                </a:cubicBezTo>
                <a:cubicBezTo>
                  <a:pt x="108664" y="1800556"/>
                  <a:pt x="91635" y="1813709"/>
                  <a:pt x="94150" y="1828800"/>
                </a:cubicBezTo>
                <a:cubicBezTo>
                  <a:pt x="97018" y="1846007"/>
                  <a:pt x="116093" y="1856403"/>
                  <a:pt x="123178" y="1872343"/>
                </a:cubicBezTo>
                <a:cubicBezTo>
                  <a:pt x="135605" y="1900305"/>
                  <a:pt x="152207" y="1959429"/>
                  <a:pt x="152207" y="1959429"/>
                </a:cubicBezTo>
                <a:cubicBezTo>
                  <a:pt x="196894" y="2555257"/>
                  <a:pt x="134382" y="2355891"/>
                  <a:pt x="210264" y="2583543"/>
                </a:cubicBezTo>
                <a:cubicBezTo>
                  <a:pt x="200588" y="2772229"/>
                  <a:pt x="181236" y="2960666"/>
                  <a:pt x="181236" y="3149600"/>
                </a:cubicBezTo>
                <a:cubicBezTo>
                  <a:pt x="181236" y="3946573"/>
                  <a:pt x="238489" y="3431800"/>
                  <a:pt x="195750" y="3773714"/>
                </a:cubicBezTo>
                <a:cubicBezTo>
                  <a:pt x="190912" y="3947886"/>
                  <a:pt x="188200" y="4122129"/>
                  <a:pt x="181236" y="4296229"/>
                </a:cubicBezTo>
                <a:cubicBezTo>
                  <a:pt x="166032" y="4676334"/>
                  <a:pt x="166721" y="4407691"/>
                  <a:pt x="166721" y="4528457"/>
                </a:cubicBezTo>
              </a:path>
            </a:pathLst>
          </a:custGeom>
          <a:ln w="22225">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sv-SE" sz="1800" b="0" i="0" u="none" strike="noStrike" kern="0" cap="none" spc="0" normalizeH="0" baseline="0" noProof="0">
              <a:ln>
                <a:noFill/>
              </a:ln>
              <a:solidFill>
                <a:srgbClr val="000000"/>
              </a:solidFill>
              <a:effectLst/>
              <a:uLnTx/>
              <a:uFillTx/>
            </a:endParaRPr>
          </a:p>
        </p:txBody>
      </p:sp>
      <p:sp>
        <p:nvSpPr>
          <p:cNvPr id="11" name="Frihandsfigur 10"/>
          <p:cNvSpPr/>
          <p:nvPr/>
        </p:nvSpPr>
        <p:spPr>
          <a:xfrm>
            <a:off x="6072188" y="1357313"/>
            <a:ext cx="250825" cy="4818062"/>
          </a:xfrm>
          <a:custGeom>
            <a:avLst/>
            <a:gdLst>
              <a:gd name="connsiteX0" fmla="*/ 43543 w 250927"/>
              <a:gd name="connsiteY0" fmla="*/ 0 h 4818743"/>
              <a:gd name="connsiteX1" fmla="*/ 29029 w 250927"/>
              <a:gd name="connsiteY1" fmla="*/ 159657 h 4818743"/>
              <a:gd name="connsiteX2" fmla="*/ 14515 w 250927"/>
              <a:gd name="connsiteY2" fmla="*/ 217715 h 4818743"/>
              <a:gd name="connsiteX3" fmla="*/ 0 w 250927"/>
              <a:gd name="connsiteY3" fmla="*/ 537029 h 4818743"/>
              <a:gd name="connsiteX4" fmla="*/ 29029 w 250927"/>
              <a:gd name="connsiteY4" fmla="*/ 812800 h 4818743"/>
              <a:gd name="connsiteX5" fmla="*/ 0 w 250927"/>
              <a:gd name="connsiteY5" fmla="*/ 1262743 h 4818743"/>
              <a:gd name="connsiteX6" fmla="*/ 14515 w 250927"/>
              <a:gd name="connsiteY6" fmla="*/ 1509486 h 4818743"/>
              <a:gd name="connsiteX7" fmla="*/ 29029 w 250927"/>
              <a:gd name="connsiteY7" fmla="*/ 1640115 h 4818743"/>
              <a:gd name="connsiteX8" fmla="*/ 72572 w 250927"/>
              <a:gd name="connsiteY8" fmla="*/ 1930400 h 4818743"/>
              <a:gd name="connsiteX9" fmla="*/ 116115 w 250927"/>
              <a:gd name="connsiteY9" fmla="*/ 2162629 h 4818743"/>
              <a:gd name="connsiteX10" fmla="*/ 145143 w 250927"/>
              <a:gd name="connsiteY10" fmla="*/ 2206172 h 4818743"/>
              <a:gd name="connsiteX11" fmla="*/ 145143 w 250927"/>
              <a:gd name="connsiteY11" fmla="*/ 2307772 h 4818743"/>
              <a:gd name="connsiteX12" fmla="*/ 116115 w 250927"/>
              <a:gd name="connsiteY12" fmla="*/ 3846286 h 4818743"/>
              <a:gd name="connsiteX13" fmla="*/ 87086 w 250927"/>
              <a:gd name="connsiteY13" fmla="*/ 4252686 h 4818743"/>
              <a:gd name="connsiteX14" fmla="*/ 58057 w 250927"/>
              <a:gd name="connsiteY14" fmla="*/ 4470400 h 4818743"/>
              <a:gd name="connsiteX15" fmla="*/ 43543 w 250927"/>
              <a:gd name="connsiteY15" fmla="*/ 4818743 h 481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0927" h="4818743">
                <a:moveTo>
                  <a:pt x="43543" y="0"/>
                </a:moveTo>
                <a:cubicBezTo>
                  <a:pt x="38705" y="53219"/>
                  <a:pt x="36091" y="106687"/>
                  <a:pt x="29029" y="159657"/>
                </a:cubicBezTo>
                <a:cubicBezTo>
                  <a:pt x="26393" y="179430"/>
                  <a:pt x="16045" y="197826"/>
                  <a:pt x="14515" y="217715"/>
                </a:cubicBezTo>
                <a:cubicBezTo>
                  <a:pt x="6343" y="323949"/>
                  <a:pt x="4838" y="430591"/>
                  <a:pt x="0" y="537029"/>
                </a:cubicBezTo>
                <a:cubicBezTo>
                  <a:pt x="7181" y="594477"/>
                  <a:pt x="30112" y="767316"/>
                  <a:pt x="29029" y="812800"/>
                </a:cubicBezTo>
                <a:cubicBezTo>
                  <a:pt x="25451" y="963050"/>
                  <a:pt x="9676" y="1112762"/>
                  <a:pt x="0" y="1262743"/>
                </a:cubicBezTo>
                <a:cubicBezTo>
                  <a:pt x="4838" y="1344991"/>
                  <a:pt x="8196" y="1427339"/>
                  <a:pt x="14515" y="1509486"/>
                </a:cubicBezTo>
                <a:cubicBezTo>
                  <a:pt x="17875" y="1553168"/>
                  <a:pt x="25535" y="1596444"/>
                  <a:pt x="29029" y="1640115"/>
                </a:cubicBezTo>
                <a:cubicBezTo>
                  <a:pt x="50180" y="1904513"/>
                  <a:pt x="7381" y="1800021"/>
                  <a:pt x="72572" y="1930400"/>
                </a:cubicBezTo>
                <a:cubicBezTo>
                  <a:pt x="77562" y="1970319"/>
                  <a:pt x="92428" y="2127098"/>
                  <a:pt x="116115" y="2162629"/>
                </a:cubicBezTo>
                <a:lnTo>
                  <a:pt x="145143" y="2206172"/>
                </a:lnTo>
                <a:cubicBezTo>
                  <a:pt x="187152" y="2374213"/>
                  <a:pt x="147723" y="2172334"/>
                  <a:pt x="145143" y="2307772"/>
                </a:cubicBezTo>
                <a:cubicBezTo>
                  <a:pt x="115421" y="3868228"/>
                  <a:pt x="250927" y="3307027"/>
                  <a:pt x="116115" y="3846286"/>
                </a:cubicBezTo>
                <a:cubicBezTo>
                  <a:pt x="108427" y="3976974"/>
                  <a:pt x="102596" y="4120852"/>
                  <a:pt x="87086" y="4252686"/>
                </a:cubicBezTo>
                <a:cubicBezTo>
                  <a:pt x="63913" y="4449660"/>
                  <a:pt x="77991" y="4211267"/>
                  <a:pt x="58057" y="4470400"/>
                </a:cubicBezTo>
                <a:cubicBezTo>
                  <a:pt x="41554" y="4684931"/>
                  <a:pt x="43543" y="4661891"/>
                  <a:pt x="43543" y="4818743"/>
                </a:cubicBezTo>
              </a:path>
            </a:pathLst>
          </a:custGeom>
          <a:ln w="22225">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sv-SE"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14489437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75DBF3-751A-4E4A-944E-CADD67B75B55}"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sv-SE" sz="1800" b="0" i="0" u="none" strike="noStrike" kern="0" cap="none" spc="0" normalizeH="0" baseline="0" noProof="0">
              <a:ln>
                <a:noFill/>
              </a:ln>
              <a:solidFill>
                <a:srgbClr val="000000"/>
              </a:solidFill>
              <a:effectLst/>
              <a:uLnTx/>
              <a:uFillTx/>
            </a:endParaRPr>
          </a:p>
        </p:txBody>
      </p:sp>
      <p:sp>
        <p:nvSpPr>
          <p:cNvPr id="409603" name="Rectangle 2"/>
          <p:cNvSpPr>
            <a:spLocks noGrp="1" noChangeArrowheads="1"/>
          </p:cNvSpPr>
          <p:nvPr>
            <p:ph type="title"/>
          </p:nvPr>
        </p:nvSpPr>
        <p:spPr>
          <a:xfrm>
            <a:off x="251520" y="188640"/>
            <a:ext cx="7696200" cy="1078260"/>
          </a:xfrm>
        </p:spPr>
        <p:txBody>
          <a:bodyPr/>
          <a:lstStyle/>
          <a:p>
            <a:pPr algn="ctr" eaLnBrk="1" hangingPunct="1"/>
            <a:r>
              <a:rPr lang="sv-SE" sz="2800" dirty="0"/>
              <a:t>Stötta på rätt sätt</a:t>
            </a:r>
          </a:p>
        </p:txBody>
      </p:sp>
      <p:sp>
        <p:nvSpPr>
          <p:cNvPr id="409604" name="Rectangle 3"/>
          <p:cNvSpPr>
            <a:spLocks noGrp="1" noChangeArrowheads="1"/>
          </p:cNvSpPr>
          <p:nvPr>
            <p:ph type="body" idx="1"/>
          </p:nvPr>
        </p:nvSpPr>
        <p:spPr>
          <a:xfrm>
            <a:off x="395536" y="1439144"/>
            <a:ext cx="8568952" cy="5400600"/>
          </a:xfrm>
        </p:spPr>
        <p:txBody>
          <a:bodyPr/>
          <a:lstStyle/>
          <a:p>
            <a:pPr eaLnBrk="1" hangingPunct="1">
              <a:buFont typeface="Wingdings" pitchFamily="2" charset="2"/>
              <a:buChar char="q"/>
            </a:pPr>
            <a:r>
              <a:rPr lang="sv-SE" sz="2400" dirty="0"/>
              <a:t>Ta inte över ansvaret för din anhöriges liv och överbeskydda inte…</a:t>
            </a:r>
          </a:p>
          <a:p>
            <a:pPr marL="0" indent="0" eaLnBrk="1" hangingPunct="1">
              <a:buNone/>
            </a:pPr>
            <a:endParaRPr lang="sv-SE" sz="2400" dirty="0"/>
          </a:p>
          <a:p>
            <a:pPr eaLnBrk="1" hangingPunct="1">
              <a:buFont typeface="Wingdings" pitchFamily="2" charset="2"/>
              <a:buChar char="q"/>
            </a:pPr>
            <a:r>
              <a:rPr lang="sv-SE" sz="2400" dirty="0"/>
              <a:t>…men sörj för att de </a:t>
            </a:r>
            <a:r>
              <a:rPr lang="sv-SE" sz="2400" dirty="0">
                <a:solidFill>
                  <a:srgbClr val="FF0000"/>
                </a:solidFill>
              </a:rPr>
              <a:t>basala behoven</a:t>
            </a:r>
            <a:r>
              <a:rPr lang="sv-SE" sz="2400" dirty="0"/>
              <a:t> tillgodoses</a:t>
            </a:r>
          </a:p>
          <a:p>
            <a:pPr lvl="1" eaLnBrk="1" hangingPunct="1">
              <a:buClrTx/>
              <a:buFont typeface="Wingdings" pitchFamily="2" charset="2"/>
              <a:buChar char="§"/>
            </a:pPr>
            <a:r>
              <a:rPr lang="sv-SE" sz="2000" dirty="0"/>
              <a:t>Mat och dryck</a:t>
            </a:r>
          </a:p>
          <a:p>
            <a:pPr lvl="1" eaLnBrk="1" hangingPunct="1">
              <a:buClrTx/>
              <a:buFont typeface="Wingdings" pitchFamily="2" charset="2"/>
              <a:buChar char="§"/>
            </a:pPr>
            <a:r>
              <a:rPr lang="sv-SE" sz="2000" dirty="0"/>
              <a:t>Hygien</a:t>
            </a:r>
          </a:p>
          <a:p>
            <a:pPr lvl="1" eaLnBrk="1" hangingPunct="1">
              <a:buClrTx/>
              <a:buFont typeface="Wingdings" pitchFamily="2" charset="2"/>
              <a:buChar char="§"/>
            </a:pPr>
            <a:r>
              <a:rPr lang="sv-SE" sz="2000" dirty="0"/>
              <a:t>Medmänsklighet</a:t>
            </a:r>
          </a:p>
          <a:p>
            <a:pPr lvl="1" eaLnBrk="1" hangingPunct="1">
              <a:buClrTx/>
              <a:buFont typeface="Wingdings" pitchFamily="2" charset="2"/>
              <a:buChar char="§"/>
            </a:pPr>
            <a:r>
              <a:rPr lang="sv-SE" sz="2000" dirty="0"/>
              <a:t>Sällskap</a:t>
            </a:r>
          </a:p>
          <a:p>
            <a:pPr lvl="1" eaLnBrk="1" hangingPunct="1">
              <a:buClrTx/>
              <a:buFont typeface="Wingdings" pitchFamily="2" charset="2"/>
              <a:buChar char="§"/>
            </a:pPr>
            <a:r>
              <a:rPr lang="sv-SE" sz="2000" dirty="0"/>
              <a:t>Trygghet</a:t>
            </a:r>
          </a:p>
          <a:p>
            <a:pPr lvl="1" eaLnBrk="1" hangingPunct="1">
              <a:buClrTx/>
              <a:buFont typeface="Wingdings" pitchFamily="2" charset="2"/>
              <a:buChar char="§"/>
            </a:pPr>
            <a:endParaRPr lang="sv-SE" sz="1800" dirty="0"/>
          </a:p>
          <a:p>
            <a:pPr lvl="0" eaLnBrk="1" hangingPunct="1">
              <a:buClr>
                <a:srgbClr val="000000"/>
              </a:buClr>
              <a:buFont typeface="Wingdings" pitchFamily="2" charset="2"/>
              <a:buChar char="q"/>
            </a:pPr>
            <a:r>
              <a:rPr lang="sv-SE" sz="2400" dirty="0">
                <a:solidFill>
                  <a:srgbClr val="000000"/>
                </a:solidFill>
              </a:rPr>
              <a:t>Hjälp din anhörige att </a:t>
            </a:r>
            <a:r>
              <a:rPr lang="sv-SE" sz="2400" dirty="0">
                <a:solidFill>
                  <a:srgbClr val="FF0000"/>
                </a:solidFill>
              </a:rPr>
              <a:t>bryta isoleringen</a:t>
            </a:r>
          </a:p>
          <a:p>
            <a:pPr eaLnBrk="1" hangingPunct="1">
              <a:buClrTx/>
              <a:buFont typeface="Wingdings" pitchFamily="2" charset="2"/>
              <a:buChar char="§"/>
            </a:pPr>
            <a:endParaRPr lang="sv-SE" sz="2200" dirty="0"/>
          </a:p>
          <a:p>
            <a:pPr marL="457200" lvl="1" indent="0" eaLnBrk="1" hangingPunct="1">
              <a:buClrTx/>
              <a:buNone/>
            </a:pPr>
            <a:endParaRPr lang="sv-SE" sz="1800" dirty="0"/>
          </a:p>
          <a:p>
            <a:pPr eaLnBrk="1" hangingPunct="1"/>
            <a:endParaRPr lang="sv-SE" sz="2400" dirty="0"/>
          </a:p>
          <a:p>
            <a:pPr eaLnBrk="1" hangingPunct="1"/>
            <a:endParaRPr lang="sv-SE" dirty="0"/>
          </a:p>
        </p:txBody>
      </p:sp>
    </p:spTree>
    <p:extLst>
      <p:ext uri="{BB962C8B-B14F-4D97-AF65-F5344CB8AC3E}">
        <p14:creationId xmlns:p14="http://schemas.microsoft.com/office/powerpoint/2010/main" val="385931880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573D50F-9E75-474D-9229-9829982A78BF}"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sv-SE" sz="1800" b="0" i="0" u="none" strike="noStrike" kern="0" cap="none" spc="0" normalizeH="0" baseline="0" noProof="0">
              <a:ln>
                <a:noFill/>
              </a:ln>
              <a:solidFill>
                <a:srgbClr val="000000"/>
              </a:solidFill>
              <a:effectLst/>
              <a:uLnTx/>
              <a:uFillTx/>
            </a:endParaRPr>
          </a:p>
        </p:txBody>
      </p:sp>
      <p:sp>
        <p:nvSpPr>
          <p:cNvPr id="411651" name="Rectangle 2"/>
          <p:cNvSpPr>
            <a:spLocks noGrp="1" noChangeArrowheads="1"/>
          </p:cNvSpPr>
          <p:nvPr>
            <p:ph type="title"/>
          </p:nvPr>
        </p:nvSpPr>
        <p:spPr>
          <a:xfrm>
            <a:off x="838200" y="190501"/>
            <a:ext cx="6326088" cy="1294283"/>
          </a:xfrm>
        </p:spPr>
        <p:txBody>
          <a:bodyPr/>
          <a:lstStyle/>
          <a:p>
            <a:pPr algn="ctr" eaLnBrk="1" hangingPunct="1"/>
            <a:r>
              <a:rPr lang="sv-SE" sz="2800" dirty="0"/>
              <a:t>Stötta på rätt sätt</a:t>
            </a:r>
          </a:p>
        </p:txBody>
      </p:sp>
      <p:sp>
        <p:nvSpPr>
          <p:cNvPr id="411652" name="Rectangle 3"/>
          <p:cNvSpPr>
            <a:spLocks noGrp="1" noChangeArrowheads="1"/>
          </p:cNvSpPr>
          <p:nvPr>
            <p:ph type="body" idx="1"/>
          </p:nvPr>
        </p:nvSpPr>
        <p:spPr>
          <a:xfrm>
            <a:off x="683568" y="1412777"/>
            <a:ext cx="8003232" cy="4713386"/>
          </a:xfrm>
        </p:spPr>
        <p:txBody>
          <a:bodyPr/>
          <a:lstStyle/>
          <a:p>
            <a:pPr eaLnBrk="1" hangingPunct="1">
              <a:buFont typeface="Wingdings" pitchFamily="2" charset="2"/>
              <a:buChar char="q"/>
            </a:pPr>
            <a:r>
              <a:rPr lang="sv-SE" sz="2400" dirty="0"/>
              <a:t>Väl avvägd </a:t>
            </a:r>
            <a:r>
              <a:rPr lang="sv-SE" sz="2400" dirty="0">
                <a:solidFill>
                  <a:srgbClr val="FF0000"/>
                </a:solidFill>
              </a:rPr>
              <a:t>praktisk hjälp</a:t>
            </a:r>
            <a:r>
              <a:rPr lang="sv-SE" sz="2400" dirty="0"/>
              <a:t> kan vara en lisa</a:t>
            </a:r>
          </a:p>
          <a:p>
            <a:pPr lvl="1" eaLnBrk="1" hangingPunct="1">
              <a:buClrTx/>
              <a:buFont typeface="Wingdings" pitchFamily="2" charset="2"/>
              <a:buChar char="§"/>
            </a:pPr>
            <a:r>
              <a:rPr lang="sv-SE" sz="2000" dirty="0"/>
              <a:t>Handla</a:t>
            </a:r>
          </a:p>
          <a:p>
            <a:pPr lvl="1" eaLnBrk="1" hangingPunct="1">
              <a:buClrTx/>
              <a:buFont typeface="Wingdings" pitchFamily="2" charset="2"/>
              <a:buChar char="§"/>
            </a:pPr>
            <a:r>
              <a:rPr lang="sv-SE" sz="2000" dirty="0"/>
              <a:t>Laga mat</a:t>
            </a:r>
          </a:p>
          <a:p>
            <a:pPr lvl="1" eaLnBrk="1" hangingPunct="1">
              <a:buClrTx/>
              <a:buFont typeface="Wingdings" pitchFamily="2" charset="2"/>
              <a:buChar char="§"/>
            </a:pPr>
            <a:r>
              <a:rPr lang="sv-SE" sz="2000" dirty="0"/>
              <a:t>Diska</a:t>
            </a:r>
          </a:p>
          <a:p>
            <a:pPr lvl="1" eaLnBrk="1" hangingPunct="1">
              <a:buClrTx/>
              <a:buFont typeface="Wingdings" pitchFamily="2" charset="2"/>
              <a:buChar char="§"/>
            </a:pPr>
            <a:r>
              <a:rPr lang="sv-SE" sz="2000" dirty="0"/>
              <a:t>Hämta barn på dagis</a:t>
            </a:r>
          </a:p>
          <a:p>
            <a:pPr lvl="1" eaLnBrk="1" hangingPunct="1">
              <a:buClrTx/>
              <a:buFont typeface="Wingdings" pitchFamily="2" charset="2"/>
              <a:buChar char="§"/>
            </a:pPr>
            <a:endParaRPr lang="sv-SE" sz="2000" dirty="0"/>
          </a:p>
          <a:p>
            <a:pPr eaLnBrk="1" hangingPunct="1">
              <a:buFont typeface="Wingdings" pitchFamily="2" charset="2"/>
              <a:buChar char="q"/>
            </a:pPr>
            <a:r>
              <a:rPr lang="sv-SE" sz="2400" dirty="0"/>
              <a:t>Se till att </a:t>
            </a:r>
            <a:r>
              <a:rPr lang="sv-SE" sz="2400" dirty="0">
                <a:solidFill>
                  <a:srgbClr val="FF0000"/>
                </a:solidFill>
              </a:rPr>
              <a:t>viktiga saker</a:t>
            </a:r>
            <a:r>
              <a:rPr lang="sv-SE" sz="2400" dirty="0"/>
              <a:t> blir omhändertagna</a:t>
            </a:r>
          </a:p>
          <a:p>
            <a:pPr lvl="1" eaLnBrk="1" hangingPunct="1">
              <a:buClrTx/>
              <a:buFont typeface="Wingdings" pitchFamily="2" charset="2"/>
              <a:buChar char="§"/>
            </a:pPr>
            <a:r>
              <a:rPr lang="sv-SE" sz="2000" dirty="0"/>
              <a:t>Hyra och övriga räkningar</a:t>
            </a:r>
          </a:p>
          <a:p>
            <a:pPr lvl="1" eaLnBrk="1" hangingPunct="1">
              <a:buClrTx/>
              <a:buFont typeface="Wingdings" pitchFamily="2" charset="2"/>
              <a:buChar char="§"/>
            </a:pPr>
            <a:r>
              <a:rPr lang="sv-SE" sz="2000" dirty="0"/>
              <a:t>Kontakter med försäkringskassan</a:t>
            </a:r>
          </a:p>
          <a:p>
            <a:pPr lvl="1" eaLnBrk="1" hangingPunct="1">
              <a:buClrTx/>
              <a:buFont typeface="Wingdings" pitchFamily="2" charset="2"/>
              <a:buChar char="§"/>
            </a:pPr>
            <a:r>
              <a:rPr lang="sv-SE" sz="2000" dirty="0"/>
              <a:t>Kontakter med arbetsgivaren</a:t>
            </a:r>
          </a:p>
          <a:p>
            <a:pPr lvl="1" eaLnBrk="1" hangingPunct="1">
              <a:buClrTx/>
              <a:buFont typeface="Wingdings" pitchFamily="2" charset="2"/>
              <a:buChar char="§"/>
            </a:pPr>
            <a:r>
              <a:rPr lang="sv-SE" sz="2000" dirty="0"/>
              <a:t>Kontakter med arbetsplatsen</a:t>
            </a:r>
          </a:p>
          <a:p>
            <a:pPr lvl="1" eaLnBrk="1" hangingPunct="1">
              <a:buClrTx/>
              <a:buFont typeface="Wingdings" pitchFamily="2" charset="2"/>
              <a:buChar char="§"/>
            </a:pPr>
            <a:r>
              <a:rPr lang="sv-SE" sz="2000" dirty="0"/>
              <a:t>Kontakter med sjukvården</a:t>
            </a:r>
          </a:p>
          <a:p>
            <a:pPr marL="457200" lvl="1" indent="0" eaLnBrk="1" hangingPunct="1">
              <a:buClrTx/>
              <a:buNone/>
            </a:pPr>
            <a:endParaRPr lang="sv-SE" sz="2000" dirty="0"/>
          </a:p>
          <a:p>
            <a:pPr eaLnBrk="1" hangingPunct="1">
              <a:buClrTx/>
              <a:buFont typeface="Wingdings" pitchFamily="2" charset="2"/>
              <a:buChar char="§"/>
            </a:pPr>
            <a:endParaRPr lang="sv-SE" dirty="0"/>
          </a:p>
        </p:txBody>
      </p:sp>
    </p:spTree>
    <p:extLst>
      <p:ext uri="{BB962C8B-B14F-4D97-AF65-F5344CB8AC3E}">
        <p14:creationId xmlns:p14="http://schemas.microsoft.com/office/powerpoint/2010/main" val="263279582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E14097F-9CF7-4360-9D40-20B27C34DF83}"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sv-SE" sz="1800" b="0" i="0" u="none" strike="noStrike" kern="0" cap="none" spc="0" normalizeH="0" baseline="0" noProof="0">
              <a:ln>
                <a:noFill/>
              </a:ln>
              <a:solidFill>
                <a:srgbClr val="000000"/>
              </a:solidFill>
              <a:effectLst/>
              <a:uLnTx/>
              <a:uFillTx/>
            </a:endParaRPr>
          </a:p>
        </p:txBody>
      </p:sp>
      <p:sp>
        <p:nvSpPr>
          <p:cNvPr id="418819" name="Rectangle 2"/>
          <p:cNvSpPr>
            <a:spLocks noGrp="1" noChangeArrowheads="1"/>
          </p:cNvSpPr>
          <p:nvPr>
            <p:ph type="title"/>
          </p:nvPr>
        </p:nvSpPr>
        <p:spPr>
          <a:xfrm>
            <a:off x="683568" y="404664"/>
            <a:ext cx="6934200" cy="1143000"/>
          </a:xfrm>
        </p:spPr>
        <p:txBody>
          <a:bodyPr/>
          <a:lstStyle/>
          <a:p>
            <a:pPr algn="ctr" eaLnBrk="1" hangingPunct="1"/>
            <a:r>
              <a:rPr lang="sv-SE" sz="2800" dirty="0"/>
              <a:t>Stötta på rätt sätt</a:t>
            </a:r>
          </a:p>
        </p:txBody>
      </p:sp>
      <p:sp>
        <p:nvSpPr>
          <p:cNvPr id="418820" name="Rectangle 3"/>
          <p:cNvSpPr>
            <a:spLocks noGrp="1" noChangeArrowheads="1"/>
          </p:cNvSpPr>
          <p:nvPr>
            <p:ph type="body" idx="1"/>
          </p:nvPr>
        </p:nvSpPr>
        <p:spPr>
          <a:xfrm>
            <a:off x="899592" y="1844824"/>
            <a:ext cx="7342187" cy="3040063"/>
          </a:xfrm>
        </p:spPr>
        <p:txBody>
          <a:bodyPr/>
          <a:lstStyle/>
          <a:p>
            <a:pPr eaLnBrk="1" hangingPunct="1">
              <a:buClrTx/>
              <a:buFont typeface="Wingdings" pitchFamily="2" charset="2"/>
              <a:buChar char="q"/>
            </a:pPr>
            <a:r>
              <a:rPr lang="sv-SE" sz="2400" dirty="0"/>
              <a:t>Se till att din anhörige </a:t>
            </a:r>
            <a:r>
              <a:rPr lang="sv-SE" sz="2400" dirty="0">
                <a:solidFill>
                  <a:srgbClr val="FF0000"/>
                </a:solidFill>
              </a:rPr>
              <a:t>avvaktar med stora och viktiga beslut</a:t>
            </a:r>
            <a:r>
              <a:rPr lang="sv-SE" sz="2400" dirty="0"/>
              <a:t>.</a:t>
            </a:r>
          </a:p>
          <a:p>
            <a:pPr eaLnBrk="1" hangingPunct="1">
              <a:buClrTx/>
              <a:buFont typeface="Wingdings" pitchFamily="2" charset="2"/>
              <a:buChar char="q"/>
            </a:pPr>
            <a:r>
              <a:rPr lang="sv-SE" sz="2400" dirty="0">
                <a:solidFill>
                  <a:srgbClr val="FF0000"/>
                </a:solidFill>
              </a:rPr>
              <a:t>Prata med</a:t>
            </a:r>
            <a:r>
              <a:rPr lang="sv-SE" sz="2400" dirty="0"/>
              <a:t> din anhöriges barn och andra </a:t>
            </a:r>
            <a:r>
              <a:rPr lang="sv-SE" sz="2400" dirty="0">
                <a:solidFill>
                  <a:srgbClr val="FF0000"/>
                </a:solidFill>
              </a:rPr>
              <a:t>närstående personer</a:t>
            </a:r>
            <a:r>
              <a:rPr lang="sv-SE" sz="2400" dirty="0"/>
              <a:t>, och hjälp även dem till den förståelse och kunskap som Du själv har skaffat Dig.</a:t>
            </a:r>
          </a:p>
        </p:txBody>
      </p:sp>
    </p:spTree>
    <p:extLst>
      <p:ext uri="{BB962C8B-B14F-4D97-AF65-F5344CB8AC3E}">
        <p14:creationId xmlns:p14="http://schemas.microsoft.com/office/powerpoint/2010/main" val="297498055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2A1A9CA-E2B2-4046-832E-C2DF92D20C0C}"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sv-SE" sz="1800" b="0" i="0" u="none" strike="noStrike" kern="0" cap="none" spc="0" normalizeH="0" baseline="0" noProof="0">
              <a:ln>
                <a:noFill/>
              </a:ln>
              <a:solidFill>
                <a:srgbClr val="000000"/>
              </a:solidFill>
              <a:effectLst/>
              <a:uLnTx/>
              <a:uFillTx/>
            </a:endParaRPr>
          </a:p>
        </p:txBody>
      </p:sp>
      <p:sp>
        <p:nvSpPr>
          <p:cNvPr id="395267" name="Rectangle 2"/>
          <p:cNvSpPr>
            <a:spLocks noGrp="1" noChangeArrowheads="1"/>
          </p:cNvSpPr>
          <p:nvPr>
            <p:ph type="title"/>
          </p:nvPr>
        </p:nvSpPr>
        <p:spPr>
          <a:xfrm>
            <a:off x="395288" y="188913"/>
            <a:ext cx="8062912" cy="1007839"/>
          </a:xfrm>
        </p:spPr>
        <p:txBody>
          <a:bodyPr/>
          <a:lstStyle/>
          <a:p>
            <a:pPr algn="ctr" eaLnBrk="1" hangingPunct="1"/>
            <a:r>
              <a:rPr lang="sv-SE" sz="2800" dirty="0">
                <a:latin typeface="Comic Sans MS" pitchFamily="66" charset="0"/>
              </a:rPr>
              <a:t>Några saker patienten helst bör undvika</a:t>
            </a:r>
          </a:p>
        </p:txBody>
      </p:sp>
      <p:sp>
        <p:nvSpPr>
          <p:cNvPr id="6" name="Frihandsfigur 5"/>
          <p:cNvSpPr/>
          <p:nvPr/>
        </p:nvSpPr>
        <p:spPr bwMode="auto">
          <a:xfrm>
            <a:off x="662819" y="1045029"/>
            <a:ext cx="7433734" cy="5924248"/>
          </a:xfrm>
          <a:custGeom>
            <a:avLst/>
            <a:gdLst>
              <a:gd name="connsiteX0" fmla="*/ 672495 w 7433734"/>
              <a:gd name="connsiteY0" fmla="*/ 827314 h 5924248"/>
              <a:gd name="connsiteX1" fmla="*/ 1673981 w 7433734"/>
              <a:gd name="connsiteY1" fmla="*/ 217714 h 5924248"/>
              <a:gd name="connsiteX2" fmla="*/ 5055810 w 7433734"/>
              <a:gd name="connsiteY2" fmla="*/ 319314 h 5924248"/>
              <a:gd name="connsiteX3" fmla="*/ 7087810 w 7433734"/>
              <a:gd name="connsiteY3" fmla="*/ 1103085 h 5924248"/>
              <a:gd name="connsiteX4" fmla="*/ 7131352 w 7433734"/>
              <a:gd name="connsiteY4" fmla="*/ 3817257 h 5924248"/>
              <a:gd name="connsiteX5" fmla="*/ 5549295 w 7433734"/>
              <a:gd name="connsiteY5" fmla="*/ 5268685 h 5924248"/>
              <a:gd name="connsiteX6" fmla="*/ 817638 w 7433734"/>
              <a:gd name="connsiteY6" fmla="*/ 5181600 h 5924248"/>
              <a:gd name="connsiteX7" fmla="*/ 672495 w 7433734"/>
              <a:gd name="connsiteY7" fmla="*/ 827314 h 592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3734" h="5924248">
                <a:moveTo>
                  <a:pt x="672495" y="827314"/>
                </a:moveTo>
                <a:cubicBezTo>
                  <a:pt x="815219" y="0"/>
                  <a:pt x="943429" y="302381"/>
                  <a:pt x="1673981" y="217714"/>
                </a:cubicBezTo>
                <a:cubicBezTo>
                  <a:pt x="2404533" y="133047"/>
                  <a:pt x="4153505" y="171752"/>
                  <a:pt x="5055810" y="319314"/>
                </a:cubicBezTo>
                <a:cubicBezTo>
                  <a:pt x="5958115" y="466876"/>
                  <a:pt x="6741886" y="520095"/>
                  <a:pt x="7087810" y="1103085"/>
                </a:cubicBezTo>
                <a:cubicBezTo>
                  <a:pt x="7433734" y="1686075"/>
                  <a:pt x="7387771" y="3122990"/>
                  <a:pt x="7131352" y="3817257"/>
                </a:cubicBezTo>
                <a:cubicBezTo>
                  <a:pt x="6874933" y="4511524"/>
                  <a:pt x="6601581" y="5041295"/>
                  <a:pt x="5549295" y="5268685"/>
                </a:cubicBezTo>
                <a:cubicBezTo>
                  <a:pt x="4497009" y="5496075"/>
                  <a:pt x="1635276" y="5924248"/>
                  <a:pt x="817638" y="5181600"/>
                </a:cubicBezTo>
                <a:cubicBezTo>
                  <a:pt x="0" y="4438953"/>
                  <a:pt x="529771" y="1654628"/>
                  <a:pt x="672495" y="827314"/>
                </a:cubicBezTo>
                <a:close/>
              </a:path>
            </a:pathLst>
          </a:custGeom>
          <a:solidFill>
            <a:srgbClr val="C00000"/>
          </a:solidFill>
          <a:ln w="254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square" lIns="90000" tIns="46800" rIns="90000" bIns="46800" numCol="1" rtlCol="0" anchor="t" anchorCtr="0" compatLnSpc="1">
            <a:prstTxWarp prst="textNoShape">
              <a:avLst/>
            </a:prstTxWarp>
            <a:spAutoFit/>
          </a:bodyPr>
          <a:lstStyle/>
          <a:p>
            <a:pPr marL="342900" marR="0" lvl="0" indent="-342900" defTabSz="914400" eaLnBrk="1" fontAlgn="auto" latinLnBrk="0" hangingPunct="1">
              <a:lnSpc>
                <a:spcPct val="100000"/>
              </a:lnSpc>
              <a:spcBef>
                <a:spcPts val="0"/>
              </a:spcBef>
              <a:spcAft>
                <a:spcPts val="0"/>
              </a:spcAft>
              <a:buClr>
                <a:srgbClr val="000000"/>
              </a:buClr>
              <a:buSzTx/>
              <a:buFontTx/>
              <a:buNone/>
              <a:tabLst/>
              <a:defRPr/>
            </a:pPr>
            <a:endParaRPr kumimoji="0" lang="sv-SE" sz="1800" b="0" i="0" u="sng" strike="noStrike" kern="0" cap="none" spc="0" normalizeH="0" baseline="0" noProof="0">
              <a:ln>
                <a:noFill/>
              </a:ln>
              <a:solidFill>
                <a:srgbClr val="000000"/>
              </a:solidFill>
              <a:effectLst/>
              <a:uLnTx/>
              <a:uFillTx/>
            </a:endParaRPr>
          </a:p>
        </p:txBody>
      </p:sp>
      <p:sp>
        <p:nvSpPr>
          <p:cNvPr id="395268" name="Rectangle 3"/>
          <p:cNvSpPr>
            <a:spLocks noGrp="1" noChangeArrowheads="1"/>
          </p:cNvSpPr>
          <p:nvPr>
            <p:ph type="body" idx="1"/>
          </p:nvPr>
        </p:nvSpPr>
        <p:spPr>
          <a:xfrm>
            <a:off x="1785918" y="1714488"/>
            <a:ext cx="5400675" cy="5364162"/>
          </a:xfrm>
        </p:spPr>
        <p:txBody>
          <a:bodyPr/>
          <a:lstStyle/>
          <a:p>
            <a:pPr eaLnBrk="1" hangingPunct="1">
              <a:buClr>
                <a:schemeClr val="bg1"/>
              </a:buClr>
            </a:pPr>
            <a:r>
              <a:rPr lang="sv-SE" sz="2200" dirty="0">
                <a:solidFill>
                  <a:schemeClr val="bg1"/>
                </a:solidFill>
                <a:latin typeface="Comic Sans MS" pitchFamily="66" charset="0"/>
              </a:rPr>
              <a:t>Stora och viktiga beslut.</a:t>
            </a:r>
          </a:p>
          <a:p>
            <a:pPr eaLnBrk="1" hangingPunct="1">
              <a:buClr>
                <a:schemeClr val="bg1"/>
              </a:buClr>
            </a:pPr>
            <a:r>
              <a:rPr lang="sv-SE" sz="2200" dirty="0">
                <a:solidFill>
                  <a:schemeClr val="bg1"/>
                </a:solidFill>
                <a:latin typeface="Comic Sans MS" pitchFamily="66" charset="0"/>
              </a:rPr>
              <a:t>Påtagliga förändringar.</a:t>
            </a:r>
          </a:p>
          <a:p>
            <a:pPr lvl="1" eaLnBrk="1" hangingPunct="1">
              <a:buClr>
                <a:schemeClr val="bg1"/>
              </a:buClr>
              <a:buSzPct val="60000"/>
            </a:pPr>
            <a:r>
              <a:rPr lang="sv-SE" sz="2000" dirty="0">
                <a:solidFill>
                  <a:schemeClr val="bg1"/>
                </a:solidFill>
                <a:latin typeface="Comic Sans MS" pitchFamily="66" charset="0"/>
              </a:rPr>
              <a:t>Flytta</a:t>
            </a:r>
          </a:p>
          <a:p>
            <a:pPr lvl="1" eaLnBrk="1" hangingPunct="1">
              <a:buClr>
                <a:schemeClr val="bg1"/>
              </a:buClr>
              <a:buSzPct val="60000"/>
            </a:pPr>
            <a:r>
              <a:rPr lang="sv-SE" sz="2000" dirty="0">
                <a:solidFill>
                  <a:schemeClr val="bg1"/>
                </a:solidFill>
                <a:latin typeface="Comic Sans MS" pitchFamily="66" charset="0"/>
              </a:rPr>
              <a:t>Byta arbete</a:t>
            </a:r>
          </a:p>
          <a:p>
            <a:pPr lvl="1" eaLnBrk="1" hangingPunct="1">
              <a:buClr>
                <a:schemeClr val="bg1"/>
              </a:buClr>
              <a:buSzPct val="60000"/>
            </a:pPr>
            <a:r>
              <a:rPr lang="sv-SE" sz="2000" dirty="0">
                <a:solidFill>
                  <a:schemeClr val="bg1"/>
                </a:solidFill>
                <a:latin typeface="Comic Sans MS" pitchFamily="66" charset="0"/>
              </a:rPr>
              <a:t>Starta skilsmässoprocesser</a:t>
            </a:r>
          </a:p>
          <a:p>
            <a:pPr eaLnBrk="1" hangingPunct="1">
              <a:buClr>
                <a:schemeClr val="bg1"/>
              </a:buClr>
            </a:pPr>
            <a:r>
              <a:rPr lang="sv-SE" sz="2200" dirty="0">
                <a:solidFill>
                  <a:schemeClr val="bg1"/>
                </a:solidFill>
                <a:latin typeface="Comic Sans MS" pitchFamily="66" charset="0"/>
              </a:rPr>
              <a:t>Stora ekonomiska transaktioner.</a:t>
            </a:r>
          </a:p>
          <a:p>
            <a:pPr eaLnBrk="1" hangingPunct="1">
              <a:buClr>
                <a:schemeClr val="bg1"/>
              </a:buClr>
            </a:pPr>
            <a:r>
              <a:rPr lang="sv-SE" sz="2200" dirty="0">
                <a:solidFill>
                  <a:schemeClr val="bg1"/>
                </a:solidFill>
                <a:latin typeface="Comic Sans MS" pitchFamily="66" charset="0"/>
              </a:rPr>
              <a:t>Långa och dyra resor.</a:t>
            </a:r>
          </a:p>
          <a:p>
            <a:pPr eaLnBrk="1" hangingPunct="1">
              <a:buClr>
                <a:schemeClr val="bg1"/>
              </a:buClr>
            </a:pPr>
            <a:r>
              <a:rPr lang="sv-SE" sz="2200" dirty="0">
                <a:solidFill>
                  <a:schemeClr val="bg1"/>
                </a:solidFill>
                <a:latin typeface="Comic Sans MS" pitchFamily="66" charset="0"/>
              </a:rPr>
              <a:t>Större sällskap.</a:t>
            </a:r>
          </a:p>
          <a:p>
            <a:pPr eaLnBrk="1" hangingPunct="1">
              <a:buClr>
                <a:schemeClr val="bg1"/>
              </a:buClr>
            </a:pPr>
            <a:r>
              <a:rPr lang="sv-SE" sz="2200" dirty="0">
                <a:solidFill>
                  <a:schemeClr val="bg1"/>
                </a:solidFill>
                <a:latin typeface="Comic Sans MS" pitchFamily="66" charset="0"/>
              </a:rPr>
              <a:t>Gräl och hårda argument.</a:t>
            </a:r>
          </a:p>
          <a:p>
            <a:pPr eaLnBrk="1" hangingPunct="1">
              <a:buClr>
                <a:schemeClr val="bg1"/>
              </a:buClr>
            </a:pPr>
            <a:r>
              <a:rPr lang="sv-SE" sz="2200" dirty="0">
                <a:solidFill>
                  <a:schemeClr val="bg1"/>
                </a:solidFill>
                <a:latin typeface="Comic Sans MS" pitchFamily="66" charset="0"/>
              </a:rPr>
              <a:t>Krav på att ”rycka upp” sig.</a:t>
            </a:r>
          </a:p>
          <a:p>
            <a:pPr eaLnBrk="1" hangingPunct="1">
              <a:buClr>
                <a:schemeClr val="bg1"/>
              </a:buClr>
            </a:pPr>
            <a:r>
              <a:rPr lang="sv-SE" sz="2200" dirty="0">
                <a:solidFill>
                  <a:schemeClr val="bg1"/>
                </a:solidFill>
                <a:latin typeface="Comic Sans MS" pitchFamily="66" charset="0"/>
              </a:rPr>
              <a:t>Att ge upp.</a:t>
            </a:r>
          </a:p>
        </p:txBody>
      </p:sp>
    </p:spTree>
    <p:extLst>
      <p:ext uri="{BB962C8B-B14F-4D97-AF65-F5344CB8AC3E}">
        <p14:creationId xmlns:p14="http://schemas.microsoft.com/office/powerpoint/2010/main" val="24293306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9D61304-A706-4B8B-9943-83C6A307548E}"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sv-SE" sz="1800" b="0" i="0" u="none" strike="noStrike" kern="0" cap="none" spc="0" normalizeH="0" baseline="0" noProof="0">
              <a:ln>
                <a:noFill/>
              </a:ln>
              <a:solidFill>
                <a:srgbClr val="000000"/>
              </a:solidFill>
              <a:effectLst/>
              <a:uLnTx/>
              <a:uFillTx/>
            </a:endParaRPr>
          </a:p>
        </p:txBody>
      </p:sp>
      <p:sp>
        <p:nvSpPr>
          <p:cNvPr id="3321858" name="Freeform 2"/>
          <p:cNvSpPr>
            <a:spLocks/>
          </p:cNvSpPr>
          <p:nvPr/>
        </p:nvSpPr>
        <p:spPr bwMode="auto">
          <a:xfrm>
            <a:off x="457200" y="1785927"/>
            <a:ext cx="8191500" cy="4754574"/>
          </a:xfrm>
          <a:custGeom>
            <a:avLst/>
            <a:gdLst/>
            <a:ahLst/>
            <a:cxnLst>
              <a:cxn ang="0">
                <a:pos x="1400" y="208"/>
              </a:cxn>
              <a:cxn ang="0">
                <a:pos x="1112" y="400"/>
              </a:cxn>
              <a:cxn ang="0">
                <a:pos x="872" y="680"/>
              </a:cxn>
              <a:cxn ang="0">
                <a:pos x="592" y="1032"/>
              </a:cxn>
              <a:cxn ang="0">
                <a:pos x="432" y="1360"/>
              </a:cxn>
              <a:cxn ang="0">
                <a:pos x="336" y="1576"/>
              </a:cxn>
              <a:cxn ang="0">
                <a:pos x="208" y="1848"/>
              </a:cxn>
              <a:cxn ang="0">
                <a:pos x="136" y="1952"/>
              </a:cxn>
              <a:cxn ang="0">
                <a:pos x="96" y="2016"/>
              </a:cxn>
              <a:cxn ang="0">
                <a:pos x="0" y="2216"/>
              </a:cxn>
              <a:cxn ang="0">
                <a:pos x="256" y="2616"/>
              </a:cxn>
              <a:cxn ang="0">
                <a:pos x="1256" y="2736"/>
              </a:cxn>
              <a:cxn ang="0">
                <a:pos x="2992" y="2808"/>
              </a:cxn>
              <a:cxn ang="0">
                <a:pos x="3800" y="2864"/>
              </a:cxn>
              <a:cxn ang="0">
                <a:pos x="4848" y="2760"/>
              </a:cxn>
              <a:cxn ang="0">
                <a:pos x="4976" y="2680"/>
              </a:cxn>
              <a:cxn ang="0">
                <a:pos x="5128" y="2496"/>
              </a:cxn>
              <a:cxn ang="0">
                <a:pos x="5048" y="1712"/>
              </a:cxn>
              <a:cxn ang="0">
                <a:pos x="4912" y="1392"/>
              </a:cxn>
              <a:cxn ang="0">
                <a:pos x="4744" y="1144"/>
              </a:cxn>
              <a:cxn ang="0">
                <a:pos x="4704" y="1072"/>
              </a:cxn>
              <a:cxn ang="0">
                <a:pos x="4456" y="768"/>
              </a:cxn>
              <a:cxn ang="0">
                <a:pos x="4392" y="688"/>
              </a:cxn>
              <a:cxn ang="0">
                <a:pos x="4224" y="480"/>
              </a:cxn>
              <a:cxn ang="0">
                <a:pos x="4168" y="416"/>
              </a:cxn>
              <a:cxn ang="0">
                <a:pos x="4096" y="336"/>
              </a:cxn>
              <a:cxn ang="0">
                <a:pos x="3976" y="216"/>
              </a:cxn>
              <a:cxn ang="0">
                <a:pos x="3824" y="128"/>
              </a:cxn>
              <a:cxn ang="0">
                <a:pos x="3320" y="64"/>
              </a:cxn>
              <a:cxn ang="0">
                <a:pos x="2264" y="0"/>
              </a:cxn>
              <a:cxn ang="0">
                <a:pos x="1720" y="40"/>
              </a:cxn>
              <a:cxn ang="0">
                <a:pos x="1296" y="240"/>
              </a:cxn>
              <a:cxn ang="0">
                <a:pos x="1200" y="296"/>
              </a:cxn>
            </a:cxnLst>
            <a:rect l="0" t="0" r="r" b="b"/>
            <a:pathLst>
              <a:path w="5160" h="2864">
                <a:moveTo>
                  <a:pt x="1576" y="160"/>
                </a:moveTo>
                <a:cubicBezTo>
                  <a:pt x="1520" y="174"/>
                  <a:pt x="1452" y="182"/>
                  <a:pt x="1400" y="208"/>
                </a:cubicBezTo>
                <a:cubicBezTo>
                  <a:pt x="1329" y="244"/>
                  <a:pt x="1264" y="290"/>
                  <a:pt x="1200" y="336"/>
                </a:cubicBezTo>
                <a:cubicBezTo>
                  <a:pt x="1170" y="357"/>
                  <a:pt x="1139" y="373"/>
                  <a:pt x="1112" y="400"/>
                </a:cubicBezTo>
                <a:cubicBezTo>
                  <a:pt x="1076" y="436"/>
                  <a:pt x="1044" y="476"/>
                  <a:pt x="1008" y="512"/>
                </a:cubicBezTo>
                <a:cubicBezTo>
                  <a:pt x="963" y="557"/>
                  <a:pt x="910" y="630"/>
                  <a:pt x="872" y="680"/>
                </a:cubicBezTo>
                <a:cubicBezTo>
                  <a:pt x="845" y="716"/>
                  <a:pt x="830" y="759"/>
                  <a:pt x="792" y="784"/>
                </a:cubicBezTo>
                <a:cubicBezTo>
                  <a:pt x="733" y="873"/>
                  <a:pt x="657" y="948"/>
                  <a:pt x="592" y="1032"/>
                </a:cubicBezTo>
                <a:cubicBezTo>
                  <a:pt x="565" y="1067"/>
                  <a:pt x="551" y="1105"/>
                  <a:pt x="520" y="1136"/>
                </a:cubicBezTo>
                <a:cubicBezTo>
                  <a:pt x="495" y="1212"/>
                  <a:pt x="464" y="1287"/>
                  <a:pt x="432" y="1360"/>
                </a:cubicBezTo>
                <a:cubicBezTo>
                  <a:pt x="415" y="1398"/>
                  <a:pt x="405" y="1441"/>
                  <a:pt x="392" y="1480"/>
                </a:cubicBezTo>
                <a:cubicBezTo>
                  <a:pt x="382" y="1510"/>
                  <a:pt x="352" y="1552"/>
                  <a:pt x="336" y="1576"/>
                </a:cubicBezTo>
                <a:cubicBezTo>
                  <a:pt x="308" y="1618"/>
                  <a:pt x="301" y="1667"/>
                  <a:pt x="264" y="1704"/>
                </a:cubicBezTo>
                <a:cubicBezTo>
                  <a:pt x="248" y="1751"/>
                  <a:pt x="235" y="1805"/>
                  <a:pt x="208" y="1848"/>
                </a:cubicBezTo>
                <a:cubicBezTo>
                  <a:pt x="199" y="1862"/>
                  <a:pt x="176" y="1887"/>
                  <a:pt x="168" y="1904"/>
                </a:cubicBezTo>
                <a:cubicBezTo>
                  <a:pt x="145" y="1950"/>
                  <a:pt x="181" y="1907"/>
                  <a:pt x="136" y="1952"/>
                </a:cubicBezTo>
                <a:cubicBezTo>
                  <a:pt x="116" y="2012"/>
                  <a:pt x="145" y="1940"/>
                  <a:pt x="104" y="1992"/>
                </a:cubicBezTo>
                <a:cubicBezTo>
                  <a:pt x="99" y="1999"/>
                  <a:pt x="100" y="2009"/>
                  <a:pt x="96" y="2016"/>
                </a:cubicBezTo>
                <a:cubicBezTo>
                  <a:pt x="78" y="2049"/>
                  <a:pt x="53" y="2081"/>
                  <a:pt x="32" y="2112"/>
                </a:cubicBezTo>
                <a:cubicBezTo>
                  <a:pt x="15" y="2137"/>
                  <a:pt x="10" y="2187"/>
                  <a:pt x="0" y="2216"/>
                </a:cubicBezTo>
                <a:cubicBezTo>
                  <a:pt x="7" y="2313"/>
                  <a:pt x="23" y="2428"/>
                  <a:pt x="112" y="2488"/>
                </a:cubicBezTo>
                <a:cubicBezTo>
                  <a:pt x="151" y="2547"/>
                  <a:pt x="197" y="2577"/>
                  <a:pt x="256" y="2616"/>
                </a:cubicBezTo>
                <a:cubicBezTo>
                  <a:pt x="297" y="2644"/>
                  <a:pt x="264" y="2651"/>
                  <a:pt x="328" y="2672"/>
                </a:cubicBezTo>
                <a:cubicBezTo>
                  <a:pt x="667" y="2785"/>
                  <a:pt x="719" y="2730"/>
                  <a:pt x="1256" y="2736"/>
                </a:cubicBezTo>
                <a:cubicBezTo>
                  <a:pt x="1448" y="2746"/>
                  <a:pt x="1640" y="2753"/>
                  <a:pt x="1832" y="2768"/>
                </a:cubicBezTo>
                <a:cubicBezTo>
                  <a:pt x="2212" y="2831"/>
                  <a:pt x="2609" y="2800"/>
                  <a:pt x="2992" y="2808"/>
                </a:cubicBezTo>
                <a:cubicBezTo>
                  <a:pt x="3139" y="2818"/>
                  <a:pt x="3285" y="2832"/>
                  <a:pt x="3432" y="2840"/>
                </a:cubicBezTo>
                <a:cubicBezTo>
                  <a:pt x="3553" y="2860"/>
                  <a:pt x="3677" y="2854"/>
                  <a:pt x="3800" y="2864"/>
                </a:cubicBezTo>
                <a:cubicBezTo>
                  <a:pt x="4108" y="2860"/>
                  <a:pt x="4336" y="2860"/>
                  <a:pt x="4616" y="2832"/>
                </a:cubicBezTo>
                <a:cubicBezTo>
                  <a:pt x="4693" y="2806"/>
                  <a:pt x="4771" y="2786"/>
                  <a:pt x="4848" y="2760"/>
                </a:cubicBezTo>
                <a:cubicBezTo>
                  <a:pt x="4874" y="2751"/>
                  <a:pt x="4894" y="2729"/>
                  <a:pt x="4920" y="2720"/>
                </a:cubicBezTo>
                <a:cubicBezTo>
                  <a:pt x="4966" y="2674"/>
                  <a:pt x="4920" y="2715"/>
                  <a:pt x="4976" y="2680"/>
                </a:cubicBezTo>
                <a:cubicBezTo>
                  <a:pt x="5006" y="2661"/>
                  <a:pt x="5027" y="2635"/>
                  <a:pt x="5056" y="2616"/>
                </a:cubicBezTo>
                <a:cubicBezTo>
                  <a:pt x="5083" y="2576"/>
                  <a:pt x="5102" y="2535"/>
                  <a:pt x="5128" y="2496"/>
                </a:cubicBezTo>
                <a:cubicBezTo>
                  <a:pt x="5137" y="2459"/>
                  <a:pt x="5153" y="2429"/>
                  <a:pt x="5160" y="2392"/>
                </a:cubicBezTo>
                <a:cubicBezTo>
                  <a:pt x="5154" y="2173"/>
                  <a:pt x="5150" y="1916"/>
                  <a:pt x="5048" y="1712"/>
                </a:cubicBezTo>
                <a:cubicBezTo>
                  <a:pt x="5032" y="1631"/>
                  <a:pt x="4981" y="1554"/>
                  <a:pt x="4944" y="1480"/>
                </a:cubicBezTo>
                <a:cubicBezTo>
                  <a:pt x="4930" y="1453"/>
                  <a:pt x="4925" y="1419"/>
                  <a:pt x="4912" y="1392"/>
                </a:cubicBezTo>
                <a:cubicBezTo>
                  <a:pt x="4897" y="1362"/>
                  <a:pt x="4867" y="1331"/>
                  <a:pt x="4848" y="1304"/>
                </a:cubicBezTo>
                <a:cubicBezTo>
                  <a:pt x="4810" y="1250"/>
                  <a:pt x="4783" y="1197"/>
                  <a:pt x="4744" y="1144"/>
                </a:cubicBezTo>
                <a:cubicBezTo>
                  <a:pt x="4725" y="1087"/>
                  <a:pt x="4752" y="1156"/>
                  <a:pt x="4712" y="1096"/>
                </a:cubicBezTo>
                <a:cubicBezTo>
                  <a:pt x="4707" y="1089"/>
                  <a:pt x="4708" y="1079"/>
                  <a:pt x="4704" y="1072"/>
                </a:cubicBezTo>
                <a:cubicBezTo>
                  <a:pt x="4660" y="993"/>
                  <a:pt x="4599" y="919"/>
                  <a:pt x="4536" y="856"/>
                </a:cubicBezTo>
                <a:cubicBezTo>
                  <a:pt x="4501" y="821"/>
                  <a:pt x="4498" y="796"/>
                  <a:pt x="4456" y="768"/>
                </a:cubicBezTo>
                <a:cubicBezTo>
                  <a:pt x="4436" y="708"/>
                  <a:pt x="4465" y="780"/>
                  <a:pt x="4424" y="728"/>
                </a:cubicBezTo>
                <a:cubicBezTo>
                  <a:pt x="4380" y="673"/>
                  <a:pt x="4461" y="734"/>
                  <a:pt x="4392" y="688"/>
                </a:cubicBezTo>
                <a:cubicBezTo>
                  <a:pt x="4347" y="620"/>
                  <a:pt x="4309" y="550"/>
                  <a:pt x="4240" y="504"/>
                </a:cubicBezTo>
                <a:cubicBezTo>
                  <a:pt x="4235" y="496"/>
                  <a:pt x="4231" y="487"/>
                  <a:pt x="4224" y="480"/>
                </a:cubicBezTo>
                <a:cubicBezTo>
                  <a:pt x="4217" y="473"/>
                  <a:pt x="4206" y="471"/>
                  <a:pt x="4200" y="464"/>
                </a:cubicBezTo>
                <a:cubicBezTo>
                  <a:pt x="4187" y="450"/>
                  <a:pt x="4179" y="432"/>
                  <a:pt x="4168" y="416"/>
                </a:cubicBezTo>
                <a:cubicBezTo>
                  <a:pt x="4149" y="387"/>
                  <a:pt x="4174" y="394"/>
                  <a:pt x="4144" y="368"/>
                </a:cubicBezTo>
                <a:cubicBezTo>
                  <a:pt x="4130" y="355"/>
                  <a:pt x="4096" y="336"/>
                  <a:pt x="4096" y="336"/>
                </a:cubicBezTo>
                <a:cubicBezTo>
                  <a:pt x="4073" y="302"/>
                  <a:pt x="4035" y="298"/>
                  <a:pt x="4008" y="264"/>
                </a:cubicBezTo>
                <a:cubicBezTo>
                  <a:pt x="3996" y="249"/>
                  <a:pt x="3987" y="232"/>
                  <a:pt x="3976" y="216"/>
                </a:cubicBezTo>
                <a:cubicBezTo>
                  <a:pt x="3971" y="209"/>
                  <a:pt x="3974" y="198"/>
                  <a:pt x="3968" y="192"/>
                </a:cubicBezTo>
                <a:cubicBezTo>
                  <a:pt x="3930" y="154"/>
                  <a:pt x="3873" y="144"/>
                  <a:pt x="3824" y="128"/>
                </a:cubicBezTo>
                <a:cubicBezTo>
                  <a:pt x="3771" y="110"/>
                  <a:pt x="3705" y="75"/>
                  <a:pt x="3648" y="72"/>
                </a:cubicBezTo>
                <a:cubicBezTo>
                  <a:pt x="3539" y="67"/>
                  <a:pt x="3429" y="67"/>
                  <a:pt x="3320" y="64"/>
                </a:cubicBezTo>
                <a:cubicBezTo>
                  <a:pt x="3245" y="62"/>
                  <a:pt x="3171" y="59"/>
                  <a:pt x="3096" y="56"/>
                </a:cubicBezTo>
                <a:cubicBezTo>
                  <a:pt x="2821" y="17"/>
                  <a:pt x="2541" y="7"/>
                  <a:pt x="2264" y="0"/>
                </a:cubicBezTo>
                <a:cubicBezTo>
                  <a:pt x="2136" y="3"/>
                  <a:pt x="2008" y="3"/>
                  <a:pt x="1880" y="8"/>
                </a:cubicBezTo>
                <a:cubicBezTo>
                  <a:pt x="1828" y="10"/>
                  <a:pt x="1772" y="32"/>
                  <a:pt x="1720" y="40"/>
                </a:cubicBezTo>
                <a:cubicBezTo>
                  <a:pt x="1663" y="49"/>
                  <a:pt x="1561" y="63"/>
                  <a:pt x="1512" y="96"/>
                </a:cubicBezTo>
                <a:cubicBezTo>
                  <a:pt x="1440" y="144"/>
                  <a:pt x="1368" y="192"/>
                  <a:pt x="1296" y="240"/>
                </a:cubicBezTo>
                <a:cubicBezTo>
                  <a:pt x="1189" y="311"/>
                  <a:pt x="1347" y="209"/>
                  <a:pt x="1248" y="264"/>
                </a:cubicBezTo>
                <a:cubicBezTo>
                  <a:pt x="1231" y="273"/>
                  <a:pt x="1200" y="296"/>
                  <a:pt x="1200" y="296"/>
                </a:cubicBezTo>
              </a:path>
            </a:pathLst>
          </a:custGeom>
          <a:gradFill rotWithShape="1">
            <a:gsLst>
              <a:gs pos="0">
                <a:srgbClr val="FFFF00"/>
              </a:gs>
              <a:gs pos="100000">
                <a:srgbClr val="FF6600"/>
              </a:gs>
            </a:gsLst>
            <a:path path="rect">
              <a:fillToRect l="50000" t="50000" r="50000" b="50000"/>
            </a:path>
          </a:gradFill>
          <a:ln w="15875" cap="flat" cmpd="sng">
            <a:solidFill>
              <a:schemeClr val="tx1"/>
            </a:solidFill>
            <a:prstDash val="solid"/>
            <a:round/>
            <a:headEnd type="none" w="med" len="med"/>
            <a:tailEnd type="none" w="med" len="med"/>
          </a:ln>
          <a:effectLst>
            <a:outerShdw dist="107763" dir="2700000" algn="ctr" rotWithShape="0">
              <a:schemeClr val="bg2">
                <a:alpha val="50000"/>
              </a:schemeClr>
            </a:outerShdw>
          </a:effectLst>
        </p:spPr>
        <p:txBody>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sv-SE" sz="1800" b="0" i="0" u="none" strike="noStrike" kern="0" cap="none" spc="0" normalizeH="0" baseline="0" noProof="0">
              <a:ln>
                <a:noFill/>
              </a:ln>
              <a:solidFill>
                <a:srgbClr val="000000"/>
              </a:solidFill>
              <a:effectLst/>
              <a:uLnTx/>
              <a:uFillTx/>
            </a:endParaRPr>
          </a:p>
        </p:txBody>
      </p:sp>
      <p:sp>
        <p:nvSpPr>
          <p:cNvPr id="149508" name="Rectangle 3"/>
          <p:cNvSpPr>
            <a:spLocks noGrp="1" noChangeArrowheads="1"/>
          </p:cNvSpPr>
          <p:nvPr>
            <p:ph type="title"/>
          </p:nvPr>
        </p:nvSpPr>
        <p:spPr>
          <a:xfrm>
            <a:off x="827088" y="620713"/>
            <a:ext cx="7315200" cy="5181600"/>
          </a:xfrm>
        </p:spPr>
        <p:txBody>
          <a:bodyPr/>
          <a:lstStyle/>
          <a:p>
            <a:pPr algn="ctr" eaLnBrk="1" hangingPunct="1"/>
            <a:r>
              <a:rPr lang="sv-SE" sz="3400" dirty="0">
                <a:latin typeface="Comic Sans MS" pitchFamily="66" charset="0"/>
              </a:rPr>
              <a:t>Inse att det </a:t>
            </a:r>
            <a:r>
              <a:rPr lang="sv-SE" sz="3400" b="1" dirty="0">
                <a:latin typeface="Comic Sans MS" pitchFamily="66" charset="0"/>
              </a:rPr>
              <a:t>inte</a:t>
            </a:r>
            <a:r>
              <a:rPr lang="sv-SE" sz="3400" dirty="0">
                <a:latin typeface="Comic Sans MS" pitchFamily="66" charset="0"/>
              </a:rPr>
              <a:t> handlar om</a:t>
            </a:r>
            <a:br>
              <a:rPr lang="sv-SE" sz="3400" dirty="0">
                <a:latin typeface="Comic Sans MS" pitchFamily="66" charset="0"/>
              </a:rPr>
            </a:br>
            <a:br>
              <a:rPr lang="sv-SE" sz="3400" dirty="0">
                <a:latin typeface="Comic Sans MS" pitchFamily="66" charset="0"/>
              </a:rPr>
            </a:br>
            <a:r>
              <a:rPr lang="sv-SE" sz="3400" dirty="0">
                <a:latin typeface="Comic Sans MS" pitchFamily="66" charset="0"/>
              </a:rPr>
              <a:t> </a:t>
            </a:r>
            <a:br>
              <a:rPr lang="sv-SE" sz="3400" dirty="0">
                <a:latin typeface="Comic Sans MS" pitchFamily="66" charset="0"/>
              </a:rPr>
            </a:br>
            <a:r>
              <a:rPr lang="sv-SE" sz="3400" dirty="0">
                <a:latin typeface="Comic Sans MS" pitchFamily="66" charset="0"/>
              </a:rPr>
              <a:t>Rätt eller fel</a:t>
            </a:r>
            <a:br>
              <a:rPr lang="sv-SE" sz="3400" dirty="0">
                <a:latin typeface="Comic Sans MS" pitchFamily="66" charset="0"/>
              </a:rPr>
            </a:br>
            <a:r>
              <a:rPr lang="sv-SE" sz="3400" dirty="0">
                <a:latin typeface="Comic Sans MS" pitchFamily="66" charset="0"/>
              </a:rPr>
              <a:t>Gott eller ont</a:t>
            </a:r>
            <a:br>
              <a:rPr lang="sv-SE" sz="3400" dirty="0">
                <a:latin typeface="Comic Sans MS" pitchFamily="66" charset="0"/>
              </a:rPr>
            </a:br>
            <a:r>
              <a:rPr lang="sv-SE" sz="3400" dirty="0">
                <a:latin typeface="Comic Sans MS" pitchFamily="66" charset="0"/>
              </a:rPr>
              <a:t>Moral eller skuld</a:t>
            </a:r>
            <a:br>
              <a:rPr lang="sv-SE" sz="3400" dirty="0">
                <a:latin typeface="Comic Sans MS" pitchFamily="66" charset="0"/>
              </a:rPr>
            </a:br>
            <a:r>
              <a:rPr lang="sv-SE" sz="3400" dirty="0">
                <a:latin typeface="Comic Sans MS" pitchFamily="66" charset="0"/>
              </a:rPr>
              <a:t>Svaghet eller styrka</a:t>
            </a:r>
            <a:br>
              <a:rPr lang="sv-SE" sz="3400" dirty="0">
                <a:latin typeface="Comic Sans MS" pitchFamily="66" charset="0"/>
              </a:rPr>
            </a:br>
            <a:r>
              <a:rPr lang="sv-SE" sz="3400" dirty="0">
                <a:latin typeface="Comic Sans MS" pitchFamily="66" charset="0"/>
              </a:rPr>
              <a:t>Vilken sorts människa man är</a:t>
            </a:r>
            <a:br>
              <a:rPr lang="sv-SE" sz="3400" dirty="0">
                <a:latin typeface="Comic Sans MS" pitchFamily="66" charset="0"/>
              </a:rPr>
            </a:br>
            <a:br>
              <a:rPr lang="sv-SE" sz="3400" dirty="0">
                <a:latin typeface="Comic Sans MS" pitchFamily="66" charset="0"/>
              </a:rPr>
            </a:br>
            <a:r>
              <a:rPr lang="sv-SE" sz="3400" dirty="0">
                <a:latin typeface="Comic Sans MS" pitchFamily="66" charset="0"/>
              </a:rPr>
              <a:t>Det handlar om en sjukdom!</a:t>
            </a:r>
          </a:p>
        </p:txBody>
      </p:sp>
      <p:sp>
        <p:nvSpPr>
          <p:cNvPr id="149509" name="Rectangle 4"/>
          <p:cNvSpPr>
            <a:spLocks noGrp="1" noChangeArrowheads="1"/>
          </p:cNvSpPr>
          <p:nvPr>
            <p:ph type="body" idx="1"/>
          </p:nvPr>
        </p:nvSpPr>
        <p:spPr/>
        <p:txBody>
          <a:bodyPr/>
          <a:lstStyle/>
          <a:p>
            <a:pPr eaLnBrk="1" hangingPunct="1"/>
            <a:endParaRPr lang="sv-SE" dirty="0"/>
          </a:p>
          <a:p>
            <a:pPr eaLnBrk="1" hangingPunct="1"/>
            <a:endParaRPr lang="sv-SE" dirty="0"/>
          </a:p>
          <a:p>
            <a:pPr eaLnBrk="1" hangingPunct="1"/>
            <a:endParaRPr lang="sv-SE" dirty="0"/>
          </a:p>
        </p:txBody>
      </p:sp>
    </p:spTree>
    <p:extLst>
      <p:ext uri="{BB962C8B-B14F-4D97-AF65-F5344CB8AC3E}">
        <p14:creationId xmlns:p14="http://schemas.microsoft.com/office/powerpoint/2010/main" val="4030902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49509">
                                            <p:txEl>
                                              <p:pRg st="0" end="0"/>
                                            </p:txEl>
                                          </p:spTgt>
                                        </p:tgtEl>
                                        <p:attrNameLst>
                                          <p:attrName>style.visibility</p:attrName>
                                        </p:attrNameLst>
                                      </p:cBhvr>
                                      <p:to>
                                        <p:strVal val="visible"/>
                                      </p:to>
                                    </p:set>
                                    <p:animEffect transition="in" filter="fade">
                                      <p:cBhvr>
                                        <p:cTn id="7" dur="500"/>
                                        <p:tgtEl>
                                          <p:spTgt spid="1495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00034" y="190500"/>
            <a:ext cx="6016182" cy="1527175"/>
          </a:xfrm>
        </p:spPr>
        <p:txBody>
          <a:bodyPr/>
          <a:lstStyle/>
          <a:p>
            <a:r>
              <a:rPr lang="sv-SE" sz="2800" dirty="0"/>
              <a:t>Vad behöver familjerna?</a:t>
            </a:r>
          </a:p>
        </p:txBody>
      </p:sp>
      <p:sp>
        <p:nvSpPr>
          <p:cNvPr id="8195" name="Rectangle 3"/>
          <p:cNvSpPr>
            <a:spLocks noGrp="1" noChangeArrowheads="1"/>
          </p:cNvSpPr>
          <p:nvPr>
            <p:ph type="body" idx="1"/>
          </p:nvPr>
        </p:nvSpPr>
        <p:spPr>
          <a:xfrm>
            <a:off x="357158" y="1905000"/>
            <a:ext cx="8177242" cy="4114800"/>
          </a:xfrm>
        </p:spPr>
        <p:txBody>
          <a:bodyPr/>
          <a:lstStyle/>
          <a:p>
            <a:r>
              <a:rPr lang="sv-SE" sz="2400" dirty="0"/>
              <a:t>Kunskap om sjukdomsyttringarna</a:t>
            </a:r>
          </a:p>
          <a:p>
            <a:pPr lvl="1"/>
            <a:r>
              <a:rPr lang="sv-SE" sz="2000" dirty="0"/>
              <a:t>Symtom</a:t>
            </a:r>
          </a:p>
          <a:p>
            <a:pPr lvl="1"/>
            <a:r>
              <a:rPr lang="sv-SE" sz="2000" dirty="0"/>
              <a:t>Konsekvenser</a:t>
            </a:r>
          </a:p>
          <a:p>
            <a:pPr lvl="1"/>
            <a:r>
              <a:rPr lang="sv-SE" sz="2000" dirty="0" err="1"/>
              <a:t>Prodromer</a:t>
            </a:r>
            <a:endParaRPr lang="sv-SE" sz="2000" dirty="0"/>
          </a:p>
          <a:p>
            <a:pPr lvl="1"/>
            <a:r>
              <a:rPr lang="sv-SE" sz="2000" dirty="0"/>
              <a:t>Tidiga varningstecken</a:t>
            </a:r>
          </a:p>
          <a:p>
            <a:r>
              <a:rPr lang="sv-SE" sz="2400" dirty="0"/>
              <a:t>Förståelse för sjukdom och konsekvenser.</a:t>
            </a:r>
          </a:p>
          <a:p>
            <a:r>
              <a:rPr lang="sv-SE" sz="2400" dirty="0"/>
              <a:t>Kunskap om stress och sårbarhet.</a:t>
            </a:r>
          </a:p>
          <a:p>
            <a:r>
              <a:rPr lang="sv-SE" sz="2400" dirty="0"/>
              <a:t>Erfarenhetsutbyte med andra drabbade.</a:t>
            </a:r>
          </a:p>
          <a:p>
            <a:r>
              <a:rPr lang="sv-SE" sz="2400" dirty="0"/>
              <a:t>Återkommande stöd.</a:t>
            </a:r>
          </a:p>
          <a:p>
            <a:r>
              <a:rPr lang="sv-SE" sz="2400" dirty="0"/>
              <a:t>Information och hjälp till barnen.</a:t>
            </a:r>
          </a:p>
        </p:txBody>
      </p:sp>
      <p:pic>
        <p:nvPicPr>
          <p:cNvPr id="4" name="Bildobjekt 3" descr="C:\Documents and Settings\Michael\Mina dokument\Micke\Roligt, tänkvärt och inscannat, Micke\Barnens teckningar\Familjen Piggsson 2.JPG"/>
          <p:cNvPicPr/>
          <p:nvPr/>
        </p:nvPicPr>
        <p:blipFill>
          <a:blip r:embed="rId3" cstate="print"/>
          <a:srcRect l="17185" t="4867" r="3862"/>
          <a:stretch>
            <a:fillRect/>
          </a:stretch>
        </p:blipFill>
        <p:spPr bwMode="auto">
          <a:xfrm rot="254132">
            <a:off x="5869173" y="676303"/>
            <a:ext cx="2925394" cy="23483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816635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ihandsfigur 1"/>
          <p:cNvSpPr/>
          <p:nvPr/>
        </p:nvSpPr>
        <p:spPr>
          <a:xfrm>
            <a:off x="251519" y="1444699"/>
            <a:ext cx="8208913" cy="4774672"/>
          </a:xfrm>
          <a:custGeom>
            <a:avLst/>
            <a:gdLst>
              <a:gd name="connsiteX0" fmla="*/ 8550529 w 8860628"/>
              <a:gd name="connsiteY0" fmla="*/ 739701 h 4774672"/>
              <a:gd name="connsiteX1" fmla="*/ 7665157 w 8860628"/>
              <a:gd name="connsiteY1" fmla="*/ 659872 h 4774672"/>
              <a:gd name="connsiteX2" fmla="*/ 5067100 w 8860628"/>
              <a:gd name="connsiteY2" fmla="*/ 195415 h 4774672"/>
              <a:gd name="connsiteX3" fmla="*/ 2897214 w 8860628"/>
              <a:gd name="connsiteY3" fmla="*/ 50272 h 4774672"/>
              <a:gd name="connsiteX4" fmla="*/ 1235329 w 8860628"/>
              <a:gd name="connsiteY4" fmla="*/ 122844 h 4774672"/>
              <a:gd name="connsiteX5" fmla="*/ 451557 w 8860628"/>
              <a:gd name="connsiteY5" fmla="*/ 1342044 h 4774672"/>
              <a:gd name="connsiteX6" fmla="*/ 335443 w 8860628"/>
              <a:gd name="connsiteY6" fmla="*/ 4136044 h 4774672"/>
              <a:gd name="connsiteX7" fmla="*/ 4936472 w 8860628"/>
              <a:gd name="connsiteY7" fmla="*/ 4694844 h 4774672"/>
              <a:gd name="connsiteX8" fmla="*/ 7004757 w 8860628"/>
              <a:gd name="connsiteY8" fmla="*/ 4208615 h 4774672"/>
              <a:gd name="connsiteX9" fmla="*/ 8753729 w 8860628"/>
              <a:gd name="connsiteY9" fmla="*/ 4281187 h 4774672"/>
              <a:gd name="connsiteX10" fmla="*/ 8673900 w 8860628"/>
              <a:gd name="connsiteY10" fmla="*/ 3961872 h 4774672"/>
              <a:gd name="connsiteX11" fmla="*/ 8717443 w 8860628"/>
              <a:gd name="connsiteY11" fmla="*/ 4774672 h 477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0628" h="4774672">
                <a:moveTo>
                  <a:pt x="8550529" y="739701"/>
                </a:moveTo>
                <a:cubicBezTo>
                  <a:pt x="8398128" y="745143"/>
                  <a:pt x="8245728" y="750586"/>
                  <a:pt x="7665157" y="659872"/>
                </a:cubicBezTo>
                <a:cubicBezTo>
                  <a:pt x="7084586" y="569158"/>
                  <a:pt x="5861757" y="297015"/>
                  <a:pt x="5067100" y="195415"/>
                </a:cubicBezTo>
                <a:cubicBezTo>
                  <a:pt x="4272443" y="93815"/>
                  <a:pt x="3535842" y="62367"/>
                  <a:pt x="2897214" y="50272"/>
                </a:cubicBezTo>
                <a:cubicBezTo>
                  <a:pt x="2258586" y="38177"/>
                  <a:pt x="1642938" y="-92451"/>
                  <a:pt x="1235329" y="122844"/>
                </a:cubicBezTo>
                <a:cubicBezTo>
                  <a:pt x="827719" y="338139"/>
                  <a:pt x="601538" y="673177"/>
                  <a:pt x="451557" y="1342044"/>
                </a:cubicBezTo>
                <a:cubicBezTo>
                  <a:pt x="301576" y="2010911"/>
                  <a:pt x="-412043" y="3577244"/>
                  <a:pt x="335443" y="4136044"/>
                </a:cubicBezTo>
                <a:cubicBezTo>
                  <a:pt x="1082929" y="4694844"/>
                  <a:pt x="3824920" y="4682749"/>
                  <a:pt x="4936472" y="4694844"/>
                </a:cubicBezTo>
                <a:cubicBezTo>
                  <a:pt x="6048024" y="4706939"/>
                  <a:pt x="6368548" y="4277558"/>
                  <a:pt x="7004757" y="4208615"/>
                </a:cubicBezTo>
                <a:cubicBezTo>
                  <a:pt x="7640966" y="4139672"/>
                  <a:pt x="8475539" y="4322311"/>
                  <a:pt x="8753729" y="4281187"/>
                </a:cubicBezTo>
                <a:cubicBezTo>
                  <a:pt x="9031919" y="4240063"/>
                  <a:pt x="8679948" y="3879625"/>
                  <a:pt x="8673900" y="3961872"/>
                </a:cubicBezTo>
                <a:cubicBezTo>
                  <a:pt x="8667852" y="4044120"/>
                  <a:pt x="8717443" y="4774672"/>
                  <a:pt x="8717443" y="4774672"/>
                </a:cubicBezTo>
              </a:path>
            </a:pathLst>
          </a:custGeom>
          <a:gradFill>
            <a:gsLst>
              <a:gs pos="100000">
                <a:schemeClr val="tx2"/>
              </a:gs>
              <a:gs pos="73000">
                <a:schemeClr val="tx1"/>
              </a:gs>
            </a:gsLst>
            <a:path path="rect">
              <a:fillToRect l="50000" t="50000" r="50000" b="50000"/>
            </a:path>
          </a:gradFill>
          <a:ln w="22225">
            <a:solidFill>
              <a:srgbClr val="7030A0"/>
            </a:solidFill>
          </a:ln>
          <a:effectLst>
            <a:outerShdw blurRad="50800" dist="38100" dir="8100000" algn="tr" rotWithShape="0">
              <a:prstClr val="black">
                <a:alpha val="40000"/>
              </a:prstClr>
            </a:outerShdw>
          </a:effectLst>
        </p:spPr>
        <p:txBody>
          <a:bodyPr vert="horz" wrap="square" lIns="90000" tIns="46800" rIns="90000" bIns="46800" numCol="1" rtlCol="0" anchor="t" anchorCtr="0" compatLnSpc="1">
            <a:prstTxWarp prst="textNoShape">
              <a:avLst/>
            </a:prstTxWarp>
            <a:spAutoFit/>
          </a:bodyPr>
          <a:lstStyle/>
          <a:p>
            <a:pPr marL="342900" marR="0" lvl="0" indent="-342900" defTabSz="914400" eaLnBrk="1" fontAlgn="auto" latinLnBrk="0" hangingPunct="1">
              <a:lnSpc>
                <a:spcPct val="100000"/>
              </a:lnSpc>
              <a:spcBef>
                <a:spcPts val="0"/>
              </a:spcBef>
              <a:spcAft>
                <a:spcPts val="0"/>
              </a:spcAft>
              <a:buClr>
                <a:srgbClr val="000000"/>
              </a:buClr>
              <a:buSzTx/>
              <a:buFontTx/>
              <a:buNone/>
              <a:tabLst/>
              <a:defRPr/>
            </a:pPr>
            <a:endParaRPr kumimoji="0" lang="sv-SE" sz="1800" b="0" i="0" u="none" strike="noStrike" kern="0" cap="none" spc="0" normalizeH="0" baseline="0" noProof="0">
              <a:ln>
                <a:noFill/>
              </a:ln>
              <a:solidFill>
                <a:srgbClr val="000000"/>
              </a:solidFill>
              <a:effectLst/>
              <a:uLnTx/>
              <a:uFillTx/>
            </a:endParaRPr>
          </a:p>
        </p:txBody>
      </p:sp>
      <p:sp>
        <p:nvSpPr>
          <p:cNvPr id="525314"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
                <a:srgbClr val="FFFFFF"/>
              </a:buClr>
              <a:buSzTx/>
              <a:buFontTx/>
              <a:buNone/>
              <a:tabLst/>
              <a:defRPr/>
            </a:pPr>
            <a:fld id="{D17EBA62-4B0D-4935-B12A-6F4E08F718D0}"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
                  <a:srgbClr val="FFFFFF"/>
                </a:buClr>
                <a:buSzTx/>
                <a:buFontTx/>
                <a:buNone/>
                <a:tabLst/>
                <a:defRPr/>
              </a:pPr>
              <a:t>31</a:t>
            </a:fld>
            <a:endParaRPr kumimoji="0" lang="sv-SE" sz="1800" b="0" i="0" u="none" strike="noStrike" kern="0" cap="none" spc="0" normalizeH="0" baseline="0" noProof="0">
              <a:ln>
                <a:noFill/>
              </a:ln>
              <a:solidFill>
                <a:srgbClr val="000000"/>
              </a:solidFill>
              <a:effectLst/>
              <a:uLnTx/>
              <a:uFillTx/>
            </a:endParaRPr>
          </a:p>
        </p:txBody>
      </p:sp>
      <p:sp>
        <p:nvSpPr>
          <p:cNvPr id="525315" name="Rectangle 2"/>
          <p:cNvSpPr>
            <a:spLocks noGrp="1" noChangeArrowheads="1"/>
          </p:cNvSpPr>
          <p:nvPr>
            <p:ph type="title"/>
          </p:nvPr>
        </p:nvSpPr>
        <p:spPr>
          <a:xfrm>
            <a:off x="611560" y="332656"/>
            <a:ext cx="7921625" cy="840156"/>
          </a:xfrm>
        </p:spPr>
        <p:txBody>
          <a:bodyPr/>
          <a:lstStyle/>
          <a:p>
            <a:pPr algn="ctr" eaLnBrk="1" hangingPunct="1"/>
            <a:r>
              <a:rPr lang="sv-SE" sz="2800" dirty="0"/>
              <a:t>Dina närmaste kan bidra till en livsmiljö som fungerar för dig</a:t>
            </a:r>
          </a:p>
        </p:txBody>
      </p:sp>
      <p:sp>
        <p:nvSpPr>
          <p:cNvPr id="525316" name="Rectangle 3"/>
          <p:cNvSpPr>
            <a:spLocks noGrp="1" noChangeArrowheads="1"/>
          </p:cNvSpPr>
          <p:nvPr>
            <p:ph type="body" idx="1"/>
          </p:nvPr>
        </p:nvSpPr>
        <p:spPr>
          <a:xfrm>
            <a:off x="1185664" y="2276872"/>
            <a:ext cx="7274768" cy="3814936"/>
          </a:xfrm>
        </p:spPr>
        <p:txBody>
          <a:bodyPr/>
          <a:lstStyle/>
          <a:p>
            <a:pPr eaLnBrk="1" hangingPunct="1">
              <a:buClrTx/>
              <a:buSzPct val="71000"/>
              <a:buFont typeface="Wingdings" pitchFamily="2" charset="2"/>
              <a:buChar char="q"/>
            </a:pPr>
            <a:r>
              <a:rPr lang="sv-SE" sz="2400" dirty="0">
                <a:solidFill>
                  <a:srgbClr val="CC0099"/>
                </a:solidFill>
              </a:rPr>
              <a:t>Kommunicera klart </a:t>
            </a:r>
            <a:r>
              <a:rPr lang="sv-SE" sz="2400" dirty="0"/>
              <a:t>och tydligt</a:t>
            </a:r>
          </a:p>
          <a:p>
            <a:pPr eaLnBrk="1" hangingPunct="1">
              <a:buClrTx/>
              <a:buSzPct val="71000"/>
              <a:buFont typeface="Wingdings" pitchFamily="2" charset="2"/>
              <a:buChar char="q"/>
            </a:pPr>
            <a:r>
              <a:rPr lang="sv-SE" sz="2400" dirty="0"/>
              <a:t>Använd ett </a:t>
            </a:r>
            <a:r>
              <a:rPr lang="sv-SE" sz="2400" dirty="0">
                <a:solidFill>
                  <a:srgbClr val="CC0099"/>
                </a:solidFill>
              </a:rPr>
              <a:t>problemlösande förhållningssätt</a:t>
            </a:r>
          </a:p>
          <a:p>
            <a:pPr eaLnBrk="1" hangingPunct="1">
              <a:buClrTx/>
              <a:buSzPct val="71000"/>
              <a:buFont typeface="Wingdings" pitchFamily="2" charset="2"/>
              <a:buChar char="q"/>
            </a:pPr>
            <a:r>
              <a:rPr lang="sv-SE" sz="2400" dirty="0">
                <a:solidFill>
                  <a:srgbClr val="CC0099"/>
                </a:solidFill>
              </a:rPr>
              <a:t>Förebygg stresstegringar</a:t>
            </a:r>
          </a:p>
          <a:p>
            <a:pPr eaLnBrk="1" hangingPunct="1">
              <a:buClrTx/>
              <a:buSzPct val="71000"/>
              <a:buFont typeface="Wingdings" pitchFamily="2" charset="2"/>
              <a:buChar char="q"/>
            </a:pPr>
            <a:r>
              <a:rPr lang="sv-SE" sz="2400" dirty="0"/>
              <a:t>Medverka till </a:t>
            </a:r>
            <a:r>
              <a:rPr lang="sv-SE" sz="2400" dirty="0">
                <a:solidFill>
                  <a:srgbClr val="CC0099"/>
                </a:solidFill>
              </a:rPr>
              <a:t>goda rutiner</a:t>
            </a:r>
          </a:p>
          <a:p>
            <a:pPr eaLnBrk="1" hangingPunct="1">
              <a:buClrTx/>
              <a:buSzPct val="71000"/>
              <a:buFont typeface="Wingdings" pitchFamily="2" charset="2"/>
              <a:buChar char="q"/>
            </a:pPr>
            <a:r>
              <a:rPr lang="sv-SE" sz="2400" dirty="0">
                <a:solidFill>
                  <a:srgbClr val="CC0099"/>
                </a:solidFill>
              </a:rPr>
              <a:t>Undvik känslomässigt överengagemang</a:t>
            </a:r>
          </a:p>
          <a:p>
            <a:pPr eaLnBrk="1" hangingPunct="1">
              <a:buClrTx/>
              <a:buSzPct val="71000"/>
              <a:buFont typeface="Wingdings" pitchFamily="2" charset="2"/>
              <a:buChar char="q"/>
            </a:pPr>
            <a:r>
              <a:rPr lang="sv-SE" sz="2400" dirty="0"/>
              <a:t>Ge positiv kritik</a:t>
            </a:r>
          </a:p>
        </p:txBody>
      </p:sp>
    </p:spTree>
    <p:extLst>
      <p:ext uri="{BB962C8B-B14F-4D97-AF65-F5344CB8AC3E}">
        <p14:creationId xmlns:p14="http://schemas.microsoft.com/office/powerpoint/2010/main" val="365546676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504" y="188641"/>
            <a:ext cx="6840760" cy="1152128"/>
          </a:xfrm>
        </p:spPr>
        <p:txBody>
          <a:bodyPr/>
          <a:lstStyle/>
          <a:p>
            <a:r>
              <a:rPr lang="sv-SE" sz="2800" dirty="0"/>
              <a:t>Familjens situation</a:t>
            </a:r>
          </a:p>
        </p:txBody>
      </p:sp>
      <p:sp>
        <p:nvSpPr>
          <p:cNvPr id="4099" name="Rectangle 3"/>
          <p:cNvSpPr>
            <a:spLocks noGrp="1" noChangeArrowheads="1"/>
          </p:cNvSpPr>
          <p:nvPr>
            <p:ph type="body" idx="1"/>
          </p:nvPr>
        </p:nvSpPr>
        <p:spPr/>
        <p:txBody>
          <a:bodyPr/>
          <a:lstStyle/>
          <a:p>
            <a:r>
              <a:rPr lang="sv-SE" sz="2400" dirty="0"/>
              <a:t>Arbetssituation</a:t>
            </a:r>
          </a:p>
          <a:p>
            <a:r>
              <a:rPr lang="sv-SE" sz="2400" dirty="0"/>
              <a:t>Fritid</a:t>
            </a:r>
          </a:p>
          <a:p>
            <a:r>
              <a:rPr lang="sv-SE" sz="2400" dirty="0"/>
              <a:t>Ekonomi</a:t>
            </a:r>
          </a:p>
          <a:p>
            <a:r>
              <a:rPr lang="sv-SE" sz="2400" dirty="0"/>
              <a:t>Det sociala livet</a:t>
            </a:r>
          </a:p>
          <a:p>
            <a:r>
              <a:rPr lang="sv-SE" sz="2400" dirty="0"/>
              <a:t>Anhörigas egen hälsa</a:t>
            </a:r>
          </a:p>
          <a:p>
            <a:r>
              <a:rPr lang="sv-SE" sz="2400" dirty="0"/>
              <a:t>Daglig tillvaro och umgänge inom familjen</a:t>
            </a:r>
          </a:p>
        </p:txBody>
      </p:sp>
    </p:spTree>
    <p:extLst>
      <p:ext uri="{BB962C8B-B14F-4D97-AF65-F5344CB8AC3E}">
        <p14:creationId xmlns:p14="http://schemas.microsoft.com/office/powerpoint/2010/main" val="27067191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43608" y="1628800"/>
            <a:ext cx="6985000" cy="1431925"/>
          </a:xfrm>
        </p:spPr>
        <p:txBody>
          <a:bodyPr/>
          <a:lstStyle/>
          <a:p>
            <a:r>
              <a:rPr lang="sv-SE" sz="2400" b="1" u="sng" dirty="0"/>
              <a:t>Barn</a:t>
            </a:r>
            <a:r>
              <a:rPr lang="sv-SE" sz="2400" dirty="0"/>
              <a:t> till psykiskt sjuka föräldrar kan drabbas av starka skuldkänslor, orimligt ansvarstagande och generell  omsorgssvikt.</a:t>
            </a:r>
          </a:p>
        </p:txBody>
      </p:sp>
      <p:sp>
        <p:nvSpPr>
          <p:cNvPr id="6147" name="Rectangle 3"/>
          <p:cNvSpPr>
            <a:spLocks noGrp="1" noChangeArrowheads="1"/>
          </p:cNvSpPr>
          <p:nvPr>
            <p:ph type="body" idx="1"/>
          </p:nvPr>
        </p:nvSpPr>
        <p:spPr>
          <a:xfrm>
            <a:off x="899592" y="3429000"/>
            <a:ext cx="7272337" cy="2303463"/>
          </a:xfrm>
        </p:spPr>
        <p:txBody>
          <a:bodyPr/>
          <a:lstStyle/>
          <a:p>
            <a:pPr>
              <a:buFont typeface="Wingdings" pitchFamily="2" charset="2"/>
              <a:buNone/>
            </a:pPr>
            <a:r>
              <a:rPr lang="sv-SE" sz="3600" dirty="0">
                <a:solidFill>
                  <a:schemeClr val="accent4">
                    <a:lumMod val="10000"/>
                  </a:schemeClr>
                </a:solidFill>
              </a:rPr>
              <a:t>  </a:t>
            </a:r>
            <a:r>
              <a:rPr lang="sv-SE" sz="2400" b="1" u="sng" dirty="0">
                <a:solidFill>
                  <a:schemeClr val="accent4">
                    <a:lumMod val="10000"/>
                  </a:schemeClr>
                </a:solidFill>
              </a:rPr>
              <a:t>Syskon</a:t>
            </a:r>
            <a:r>
              <a:rPr lang="sv-SE" sz="2400" dirty="0">
                <a:solidFill>
                  <a:schemeClr val="accent4">
                    <a:lumMod val="10000"/>
                  </a:schemeClr>
                </a:solidFill>
              </a:rPr>
              <a:t> till psykiskt sjuka barn/unga vuxna kan drabbas av bristande uppmärksamhet och stöd, tidiga krav på självständighet, utanförskap i familjen och inlärd ” </a:t>
            </a:r>
            <a:r>
              <a:rPr lang="sv-SE" sz="2400" dirty="0" err="1">
                <a:solidFill>
                  <a:schemeClr val="accent4">
                    <a:lumMod val="10000"/>
                  </a:schemeClr>
                </a:solidFill>
              </a:rPr>
              <a:t>self</a:t>
            </a:r>
            <a:r>
              <a:rPr lang="sv-SE" sz="2400" dirty="0">
                <a:solidFill>
                  <a:schemeClr val="accent4">
                    <a:lumMod val="10000"/>
                  </a:schemeClr>
                </a:solidFill>
              </a:rPr>
              <a:t> </a:t>
            </a:r>
            <a:r>
              <a:rPr lang="sv-SE" sz="2400" dirty="0" err="1">
                <a:solidFill>
                  <a:schemeClr val="accent4">
                    <a:lumMod val="10000"/>
                  </a:schemeClr>
                </a:solidFill>
              </a:rPr>
              <a:t>neglect</a:t>
            </a:r>
            <a:r>
              <a:rPr lang="sv-SE" sz="2400" dirty="0">
                <a:solidFill>
                  <a:schemeClr val="accent4">
                    <a:lumMod val="10000"/>
                  </a:schemeClr>
                </a:solidFill>
              </a:rPr>
              <a:t>”.</a:t>
            </a:r>
          </a:p>
        </p:txBody>
      </p:sp>
    </p:spTree>
    <p:extLst>
      <p:ext uri="{BB962C8B-B14F-4D97-AF65-F5344CB8AC3E}">
        <p14:creationId xmlns:p14="http://schemas.microsoft.com/office/powerpoint/2010/main" val="359984955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50963" y="188913"/>
            <a:ext cx="3221037" cy="1462087"/>
          </a:xfrm>
        </p:spPr>
        <p:txBody>
          <a:bodyPr/>
          <a:lstStyle/>
          <a:p>
            <a:r>
              <a:rPr lang="sv-SE" sz="2800" dirty="0"/>
              <a:t>Vad behövs?</a:t>
            </a:r>
          </a:p>
        </p:txBody>
      </p:sp>
      <p:sp>
        <p:nvSpPr>
          <p:cNvPr id="7171" name="Rectangle 3"/>
          <p:cNvSpPr>
            <a:spLocks noGrp="1" noChangeArrowheads="1"/>
          </p:cNvSpPr>
          <p:nvPr>
            <p:ph type="body" idx="1"/>
          </p:nvPr>
        </p:nvSpPr>
        <p:spPr>
          <a:xfrm>
            <a:off x="827584" y="1700808"/>
            <a:ext cx="7772400" cy="4114800"/>
          </a:xfrm>
        </p:spPr>
        <p:txBody>
          <a:bodyPr/>
          <a:lstStyle/>
          <a:p>
            <a:r>
              <a:rPr lang="sv-SE" sz="2400" dirty="0"/>
              <a:t>Klargöranden</a:t>
            </a:r>
          </a:p>
          <a:p>
            <a:r>
              <a:rPr lang="sv-SE" sz="2400" dirty="0"/>
              <a:t>Bekräfta barnets/ungdomens upplevelse</a:t>
            </a:r>
          </a:p>
          <a:p>
            <a:r>
              <a:rPr lang="sv-SE" sz="2400" dirty="0"/>
              <a:t>Svara på barnets (förmodade) reaktion</a:t>
            </a:r>
          </a:p>
          <a:p>
            <a:r>
              <a:rPr lang="sv-SE" sz="2400" dirty="0"/>
              <a:t>Skuldavlastning!</a:t>
            </a:r>
          </a:p>
          <a:p>
            <a:r>
              <a:rPr lang="sv-SE" sz="2400" dirty="0"/>
              <a:t>Barnet/ungdomen ska få vara kvar i sin barn-roll</a:t>
            </a:r>
          </a:p>
        </p:txBody>
      </p:sp>
    </p:spTree>
    <p:extLst>
      <p:ext uri="{BB962C8B-B14F-4D97-AF65-F5344CB8AC3E}">
        <p14:creationId xmlns:p14="http://schemas.microsoft.com/office/powerpoint/2010/main" val="192740848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87624" y="188640"/>
            <a:ext cx="4357687" cy="1462088"/>
          </a:xfrm>
        </p:spPr>
        <p:txBody>
          <a:bodyPr/>
          <a:lstStyle/>
          <a:p>
            <a:r>
              <a:rPr lang="sv-SE" sz="2800" dirty="0"/>
              <a:t>Bra länkar</a:t>
            </a:r>
          </a:p>
        </p:txBody>
      </p:sp>
      <p:sp>
        <p:nvSpPr>
          <p:cNvPr id="13315" name="Rectangle 3"/>
          <p:cNvSpPr>
            <a:spLocks noGrp="1" noChangeArrowheads="1"/>
          </p:cNvSpPr>
          <p:nvPr>
            <p:ph type="body" idx="1"/>
          </p:nvPr>
        </p:nvSpPr>
        <p:spPr>
          <a:xfrm>
            <a:off x="611560" y="1988840"/>
            <a:ext cx="7772400" cy="3140075"/>
          </a:xfrm>
        </p:spPr>
        <p:txBody>
          <a:bodyPr/>
          <a:lstStyle/>
          <a:p>
            <a:r>
              <a:rPr lang="sv-SE" sz="2400" dirty="0"/>
              <a:t>Gruppverksamhet för barn, tonåringar, den friska föräldern i familjer där det finns psykiska problem:</a:t>
            </a:r>
            <a:br>
              <a:rPr lang="sv-SE" sz="2400" dirty="0"/>
            </a:br>
            <a:r>
              <a:rPr lang="sv-SE" sz="2400" dirty="0">
                <a:hlinkClick r:id="rId3"/>
              </a:rPr>
              <a:t>www.kallan.nu</a:t>
            </a:r>
            <a:r>
              <a:rPr lang="sv-SE" sz="2400" dirty="0"/>
              <a:t>  E-mail: </a:t>
            </a:r>
            <a:r>
              <a:rPr lang="sv-SE" sz="2400" dirty="0">
                <a:hlinkClick r:id="rId4"/>
              </a:rPr>
              <a:t>info@kallan.nu</a:t>
            </a:r>
            <a:br>
              <a:rPr lang="sv-SE" sz="2400" dirty="0"/>
            </a:br>
            <a:endParaRPr lang="sv-SE" sz="2400" dirty="0"/>
          </a:p>
          <a:p>
            <a:r>
              <a:rPr lang="sv-SE" sz="2400" dirty="0"/>
              <a:t>Mötesplats för dig som har en psykisk sjuk förälder:</a:t>
            </a:r>
            <a:br>
              <a:rPr lang="sv-SE" sz="2400" dirty="0"/>
            </a:br>
            <a:r>
              <a:rPr lang="sv-SE" sz="2400" dirty="0">
                <a:hlinkClick r:id="rId5"/>
              </a:rPr>
              <a:t>www.kuling.nu</a:t>
            </a:r>
            <a:endParaRPr lang="sv-SE" sz="2400" dirty="0"/>
          </a:p>
          <a:p>
            <a:pPr>
              <a:buFont typeface="Wingdings" pitchFamily="2" charset="2"/>
              <a:buNone/>
            </a:pPr>
            <a:endParaRPr lang="sv-SE" sz="2400" dirty="0"/>
          </a:p>
          <a:p>
            <a:pPr>
              <a:buFont typeface="Wingdings" pitchFamily="2" charset="2"/>
              <a:buNone/>
            </a:pPr>
            <a:endParaRPr lang="sv-SE" sz="2400" dirty="0"/>
          </a:p>
        </p:txBody>
      </p:sp>
    </p:spTree>
    <p:extLst>
      <p:ext uri="{BB962C8B-B14F-4D97-AF65-F5344CB8AC3E}">
        <p14:creationId xmlns:p14="http://schemas.microsoft.com/office/powerpoint/2010/main" val="282576847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sv-SE" sz="2800" dirty="0"/>
              <a:t>Begreppet expressed emotions</a:t>
            </a:r>
          </a:p>
        </p:txBody>
      </p:sp>
      <p:sp>
        <p:nvSpPr>
          <p:cNvPr id="7171" name="Rectangle 3"/>
          <p:cNvSpPr>
            <a:spLocks noGrp="1" noChangeArrowheads="1"/>
          </p:cNvSpPr>
          <p:nvPr>
            <p:ph type="body" idx="1"/>
          </p:nvPr>
        </p:nvSpPr>
        <p:spPr>
          <a:xfrm>
            <a:off x="395536" y="1700808"/>
            <a:ext cx="8229600" cy="4525963"/>
          </a:xfrm>
        </p:spPr>
        <p:txBody>
          <a:bodyPr/>
          <a:lstStyle/>
          <a:p>
            <a:pPr>
              <a:buSzPct val="73000"/>
              <a:buFont typeface="Wingdings" pitchFamily="2" charset="2"/>
              <a:buChar char="q"/>
            </a:pPr>
            <a:r>
              <a:rPr lang="sv-SE" sz="2400" dirty="0"/>
              <a:t>Känslomässigt klimat i familjen.</a:t>
            </a:r>
          </a:p>
          <a:p>
            <a:pPr>
              <a:buSzPct val="73000"/>
              <a:buFont typeface="Wingdings" pitchFamily="2" charset="2"/>
              <a:buChar char="q"/>
            </a:pPr>
            <a:r>
              <a:rPr lang="sv-SE" sz="2400" dirty="0"/>
              <a:t>Belastning på familjen vid psykisk ohälsa.</a:t>
            </a:r>
          </a:p>
          <a:p>
            <a:pPr>
              <a:buSzPct val="73000"/>
              <a:buFont typeface="Wingdings" pitchFamily="2" charset="2"/>
              <a:buChar char="q"/>
            </a:pPr>
            <a:r>
              <a:rPr lang="sv-SE" sz="2400" dirty="0"/>
              <a:t>Konsekvenser vid belastning.</a:t>
            </a:r>
          </a:p>
          <a:p>
            <a:pPr>
              <a:buSzPct val="73000"/>
              <a:buFont typeface="Wingdings" pitchFamily="2" charset="2"/>
              <a:buChar char="q"/>
            </a:pPr>
            <a:r>
              <a:rPr lang="sv-SE" sz="2400" dirty="0"/>
              <a:t>Psykossjukdomar men även andra diagnoser.</a:t>
            </a:r>
          </a:p>
        </p:txBody>
      </p:sp>
    </p:spTree>
    <p:extLst>
      <p:ext uri="{BB962C8B-B14F-4D97-AF65-F5344CB8AC3E}">
        <p14:creationId xmlns:p14="http://schemas.microsoft.com/office/powerpoint/2010/main" val="328287215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335732"/>
            <a:ext cx="5338936" cy="1143000"/>
          </a:xfrm>
        </p:spPr>
        <p:txBody>
          <a:bodyPr/>
          <a:lstStyle/>
          <a:p>
            <a:r>
              <a:rPr lang="sv-SE" sz="2800" dirty="0" err="1"/>
              <a:t>Expressed</a:t>
            </a:r>
            <a:r>
              <a:rPr lang="sv-SE" sz="2800" dirty="0"/>
              <a:t> emotions</a:t>
            </a:r>
          </a:p>
        </p:txBody>
      </p:sp>
      <p:sp>
        <p:nvSpPr>
          <p:cNvPr id="3075" name="Rectangle 3"/>
          <p:cNvSpPr>
            <a:spLocks noGrp="1" noChangeArrowheads="1"/>
          </p:cNvSpPr>
          <p:nvPr>
            <p:ph type="body" idx="1"/>
          </p:nvPr>
        </p:nvSpPr>
        <p:spPr>
          <a:xfrm>
            <a:off x="457200" y="1484784"/>
            <a:ext cx="8229600" cy="4525963"/>
          </a:xfrm>
        </p:spPr>
        <p:txBody>
          <a:bodyPr/>
          <a:lstStyle/>
          <a:p>
            <a:pPr marL="0" indent="0">
              <a:buSzPct val="73000"/>
              <a:buNone/>
            </a:pPr>
            <a:r>
              <a:rPr lang="sv-SE" sz="2400" dirty="0"/>
              <a:t>Känslomässigt klimat runt patienten</a:t>
            </a:r>
          </a:p>
          <a:p>
            <a:pPr marL="609600" indent="-609600">
              <a:buFontTx/>
              <a:buAutoNum type="arabicPeriod"/>
            </a:pPr>
            <a:r>
              <a:rPr lang="sv-SE" sz="2200" dirty="0"/>
              <a:t>Kritiska kommentarer</a:t>
            </a:r>
          </a:p>
          <a:p>
            <a:pPr marL="609600" indent="-609600">
              <a:buFontTx/>
              <a:buAutoNum type="arabicPeriod"/>
            </a:pPr>
            <a:r>
              <a:rPr lang="sv-SE" sz="2200" dirty="0"/>
              <a:t>Fientlighet</a:t>
            </a:r>
          </a:p>
          <a:p>
            <a:pPr marL="609600" indent="-609600">
              <a:buFontTx/>
              <a:buAutoNum type="arabicPeriod"/>
            </a:pPr>
            <a:r>
              <a:rPr lang="sv-SE" sz="2200" dirty="0"/>
              <a:t>Känslomässigt </a:t>
            </a:r>
            <a:r>
              <a:rPr lang="sv-SE" sz="2200" b="1" dirty="0" err="1"/>
              <a:t>över</a:t>
            </a:r>
            <a:r>
              <a:rPr lang="sv-SE" sz="2200" dirty="0" err="1"/>
              <a:t>engagemang</a:t>
            </a:r>
            <a:endParaRPr lang="sv-SE" sz="2200" dirty="0"/>
          </a:p>
          <a:p>
            <a:pPr marL="609600" indent="-609600">
              <a:buFontTx/>
              <a:buAutoNum type="arabicPeriod"/>
            </a:pPr>
            <a:r>
              <a:rPr lang="sv-SE" sz="2200" dirty="0"/>
              <a:t>Värme</a:t>
            </a:r>
          </a:p>
          <a:p>
            <a:pPr marL="609600" indent="-609600">
              <a:buFontTx/>
              <a:buAutoNum type="arabicPeriod"/>
            </a:pPr>
            <a:r>
              <a:rPr lang="sv-SE" sz="2200" dirty="0"/>
              <a:t>Positiva kommentarer</a:t>
            </a:r>
          </a:p>
          <a:p>
            <a:pPr marL="0" indent="0">
              <a:buNone/>
            </a:pPr>
            <a:endParaRPr lang="sv-SE" sz="2400" dirty="0"/>
          </a:p>
        </p:txBody>
      </p:sp>
      <p:pic>
        <p:nvPicPr>
          <p:cNvPr id="4" name="Bildobjekt 3" descr="C:\Documents and Settings\Michael\Mina dokument\Micke\Roligt, tänkvärt och inscannat, Micke\Barnens teckningar\Begravning.JPG"/>
          <p:cNvPicPr/>
          <p:nvPr/>
        </p:nvPicPr>
        <p:blipFill>
          <a:blip r:embed="rId3">
            <a:grayscl/>
          </a:blip>
          <a:srcRect l="15213" t="62757" r="30085" b="7460"/>
          <a:stretch>
            <a:fillRect/>
          </a:stretch>
        </p:blipFill>
        <p:spPr bwMode="auto">
          <a:xfrm>
            <a:off x="4572000" y="3573016"/>
            <a:ext cx="4248472" cy="30963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6771914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476672"/>
            <a:ext cx="5266928" cy="1084982"/>
          </a:xfrm>
        </p:spPr>
        <p:txBody>
          <a:bodyPr/>
          <a:lstStyle/>
          <a:p>
            <a:r>
              <a:rPr lang="sv-SE" sz="2800" dirty="0"/>
              <a:t>Hög och låg EE</a:t>
            </a:r>
            <a:br>
              <a:rPr lang="sv-SE" sz="3600" dirty="0"/>
            </a:br>
            <a:endParaRPr lang="sv-SE" sz="3600" dirty="0"/>
          </a:p>
        </p:txBody>
      </p:sp>
      <p:sp>
        <p:nvSpPr>
          <p:cNvPr id="6147" name="Rectangle 3"/>
          <p:cNvSpPr>
            <a:spLocks noGrp="1" noChangeArrowheads="1"/>
          </p:cNvSpPr>
          <p:nvPr>
            <p:ph type="body" idx="1"/>
          </p:nvPr>
        </p:nvSpPr>
        <p:spPr>
          <a:xfrm>
            <a:off x="611560" y="1340768"/>
            <a:ext cx="8075240" cy="4785395"/>
          </a:xfrm>
        </p:spPr>
        <p:txBody>
          <a:bodyPr/>
          <a:lstStyle/>
          <a:p>
            <a:pPr marL="609600" indent="-609600">
              <a:buFontTx/>
              <a:buNone/>
            </a:pPr>
            <a:r>
              <a:rPr lang="sv-SE" sz="2400" dirty="0"/>
              <a:t>Hög EE (minst en av 1-3) –&gt; 60 % återfall: </a:t>
            </a:r>
          </a:p>
          <a:p>
            <a:pPr marL="609600" indent="-609600">
              <a:buFontTx/>
              <a:buAutoNum type="arabicPeriod"/>
            </a:pPr>
            <a:r>
              <a:rPr lang="sv-SE" sz="2400" dirty="0"/>
              <a:t>Hög grad av kritisk inställning</a:t>
            </a:r>
          </a:p>
          <a:p>
            <a:pPr marL="609600" indent="-609600">
              <a:buFontTx/>
              <a:buAutoNum type="arabicPeriod"/>
            </a:pPr>
            <a:r>
              <a:rPr lang="sv-SE" sz="2400" dirty="0"/>
              <a:t>Fientlighet</a:t>
            </a:r>
          </a:p>
          <a:p>
            <a:pPr marL="609600" indent="-609600">
              <a:buFontTx/>
              <a:buAutoNum type="arabicPeriod"/>
            </a:pPr>
            <a:r>
              <a:rPr lang="sv-SE" sz="2400" dirty="0"/>
              <a:t>Hög grad av emotionellt </a:t>
            </a:r>
            <a:r>
              <a:rPr lang="sv-SE" sz="2400" dirty="0" err="1"/>
              <a:t>överengagemang</a:t>
            </a:r>
            <a:endParaRPr lang="sv-SE" sz="2400" dirty="0"/>
          </a:p>
          <a:p>
            <a:pPr marL="609600" indent="-609600">
              <a:buFontTx/>
              <a:buAutoNum type="arabicPeriod"/>
            </a:pPr>
            <a:endParaRPr lang="sv-SE" sz="2400" dirty="0"/>
          </a:p>
          <a:p>
            <a:pPr marL="609600" indent="-609600">
              <a:buFontTx/>
              <a:buNone/>
            </a:pPr>
            <a:r>
              <a:rPr lang="sv-SE" sz="2400" dirty="0"/>
              <a:t>Låg EE –&gt; 20 % återfall:</a:t>
            </a:r>
          </a:p>
          <a:p>
            <a:pPr marL="609600" indent="-609600"/>
            <a:r>
              <a:rPr lang="sv-SE" sz="2400" dirty="0"/>
              <a:t>Frånvaro av 1-3</a:t>
            </a:r>
          </a:p>
          <a:p>
            <a:pPr marL="609600" indent="-609600"/>
            <a:endParaRPr lang="sv-SE" sz="2400" dirty="0"/>
          </a:p>
          <a:p>
            <a:pPr>
              <a:lnSpc>
                <a:spcPct val="90000"/>
              </a:lnSpc>
              <a:buSzPct val="73000"/>
              <a:buFont typeface="Wingdings" pitchFamily="2" charset="2"/>
              <a:buChar char="q"/>
            </a:pPr>
            <a:r>
              <a:rPr lang="sv-SE" sz="2400" i="1" dirty="0"/>
              <a:t>En </a:t>
            </a:r>
            <a:r>
              <a:rPr lang="sv-SE" sz="2400" dirty="0"/>
              <a:t>anhörig med hög EE räcker för ökad återfallsrisk.</a:t>
            </a:r>
          </a:p>
          <a:p>
            <a:pPr>
              <a:buSzPct val="73000"/>
              <a:buFont typeface="Wingdings" pitchFamily="2" charset="2"/>
              <a:buChar char="q"/>
            </a:pPr>
            <a:r>
              <a:rPr lang="sv-SE" sz="2400" dirty="0"/>
              <a:t>Positiva kontakter och kommentarer upphäver inte effekterna av hög EE inom andra områden.</a:t>
            </a:r>
          </a:p>
          <a:p>
            <a:pPr marL="609600" indent="-609600"/>
            <a:endParaRPr lang="sv-SE" sz="2400" dirty="0"/>
          </a:p>
          <a:p>
            <a:pPr marL="609600" indent="-609600">
              <a:buFontTx/>
              <a:buNone/>
            </a:pPr>
            <a:endParaRPr lang="sv-SE" sz="2800" dirty="0"/>
          </a:p>
        </p:txBody>
      </p:sp>
    </p:spTree>
    <p:extLst>
      <p:ext uri="{BB962C8B-B14F-4D97-AF65-F5344CB8AC3E}">
        <p14:creationId xmlns:p14="http://schemas.microsoft.com/office/powerpoint/2010/main" val="12931112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9900FF"/>
            </a:gs>
            <a:gs pos="100000">
              <a:srgbClr val="FF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48482" name="Platshållare för bildnummer 6"/>
          <p:cNvSpPr>
            <a:spLocks noGrp="1"/>
          </p:cNvSpPr>
          <p:nvPr>
            <p:ph type="sldNum" sz="quarter" idx="4294967295"/>
          </p:nvPr>
        </p:nvSpPr>
        <p:spPr>
          <a:xfrm>
            <a:off x="228600" y="6400800"/>
            <a:ext cx="1295400" cy="457200"/>
          </a:xfrm>
          <a:prstGeom prst="rect">
            <a:avLst/>
          </a:prstGeom>
          <a:noFill/>
        </p:spPr>
        <p:txBody>
          <a:bodyPr/>
          <a:lstStyle/>
          <a:p>
            <a:pPr marL="0" marR="0" lvl="0" indent="0" algn="l" defTabSz="914400" eaLnBrk="1" fontAlgn="base" latinLnBrk="0" hangingPunct="1">
              <a:lnSpc>
                <a:spcPct val="100000"/>
              </a:lnSpc>
              <a:spcBef>
                <a:spcPct val="0"/>
              </a:spcBef>
              <a:spcAft>
                <a:spcPct val="0"/>
              </a:spcAft>
              <a:buClr>
                <a:srgbClr val="000000"/>
              </a:buClr>
              <a:buSzTx/>
              <a:buFontTx/>
              <a:buNone/>
              <a:tabLst/>
              <a:defRPr/>
            </a:pPr>
            <a:fld id="{109C77C3-66BB-4715-B395-B6D83E1FE344}" type="slidenum">
              <a:rPr kumimoji="0" lang="sv-SE" sz="1800" b="0" i="0" u="none" strike="noStrike" kern="0" cap="none" spc="0" normalizeH="0" baseline="0" noProof="0">
                <a:ln>
                  <a:noFill/>
                </a:ln>
                <a:solidFill>
                  <a:srgbClr val="000000"/>
                </a:solidFill>
                <a:effectLst/>
                <a:uLnTx/>
                <a:uFillTx/>
                <a:latin typeface="Arial" charset="0"/>
              </a:rPr>
              <a:pPr marL="0" marR="0" lvl="0" indent="0" algn="l" defTabSz="914400" eaLnBrk="1" fontAlgn="base" latinLnBrk="0" hangingPunct="1">
                <a:lnSpc>
                  <a:spcPct val="100000"/>
                </a:lnSpc>
                <a:spcBef>
                  <a:spcPct val="0"/>
                </a:spcBef>
                <a:spcAft>
                  <a:spcPct val="0"/>
                </a:spcAft>
                <a:buClr>
                  <a:srgbClr val="000000"/>
                </a:buClr>
                <a:buSzTx/>
                <a:buFontTx/>
                <a:buNone/>
                <a:tabLst/>
                <a:defRPr/>
              </a:pPr>
              <a:t>4</a:t>
            </a:fld>
            <a:endParaRPr kumimoji="0" lang="sv-SE" sz="1800" b="0" i="0" u="none" strike="noStrike" kern="0" cap="none" spc="0" normalizeH="0" baseline="0" noProof="0">
              <a:ln>
                <a:noFill/>
              </a:ln>
              <a:solidFill>
                <a:srgbClr val="000000"/>
              </a:solidFill>
              <a:effectLst/>
              <a:uLnTx/>
              <a:uFillTx/>
              <a:latin typeface="Arial" charset="0"/>
            </a:endParaRPr>
          </a:p>
        </p:txBody>
      </p:sp>
      <p:sp>
        <p:nvSpPr>
          <p:cNvPr id="148483" name="Freeform 2"/>
          <p:cNvSpPr>
            <a:spLocks/>
          </p:cNvSpPr>
          <p:nvPr/>
        </p:nvSpPr>
        <p:spPr bwMode="auto">
          <a:xfrm>
            <a:off x="4857752" y="3857628"/>
            <a:ext cx="3714776" cy="2357454"/>
          </a:xfrm>
          <a:custGeom>
            <a:avLst/>
            <a:gdLst>
              <a:gd name="T0" fmla="*/ 1890 w 2118"/>
              <a:gd name="T1" fmla="*/ 240 h 2088"/>
              <a:gd name="T2" fmla="*/ 1882 w 2118"/>
              <a:gd name="T3" fmla="*/ 216 h 2088"/>
              <a:gd name="T4" fmla="*/ 1834 w 2118"/>
              <a:gd name="T5" fmla="*/ 200 h 2088"/>
              <a:gd name="T6" fmla="*/ 1810 w 2118"/>
              <a:gd name="T7" fmla="*/ 184 h 2088"/>
              <a:gd name="T8" fmla="*/ 1746 w 2118"/>
              <a:gd name="T9" fmla="*/ 168 h 2088"/>
              <a:gd name="T10" fmla="*/ 1626 w 2118"/>
              <a:gd name="T11" fmla="*/ 120 h 2088"/>
              <a:gd name="T12" fmla="*/ 1402 w 2118"/>
              <a:gd name="T13" fmla="*/ 48 h 2088"/>
              <a:gd name="T14" fmla="*/ 1138 w 2118"/>
              <a:gd name="T15" fmla="*/ 0 h 2088"/>
              <a:gd name="T16" fmla="*/ 626 w 2118"/>
              <a:gd name="T17" fmla="*/ 56 h 2088"/>
              <a:gd name="T18" fmla="*/ 426 w 2118"/>
              <a:gd name="T19" fmla="*/ 120 h 2088"/>
              <a:gd name="T20" fmla="*/ 378 w 2118"/>
              <a:gd name="T21" fmla="*/ 136 h 2088"/>
              <a:gd name="T22" fmla="*/ 258 w 2118"/>
              <a:gd name="T23" fmla="*/ 232 h 2088"/>
              <a:gd name="T24" fmla="*/ 138 w 2118"/>
              <a:gd name="T25" fmla="*/ 400 h 2088"/>
              <a:gd name="T26" fmla="*/ 82 w 2118"/>
              <a:gd name="T27" fmla="*/ 544 h 2088"/>
              <a:gd name="T28" fmla="*/ 42 w 2118"/>
              <a:gd name="T29" fmla="*/ 656 h 2088"/>
              <a:gd name="T30" fmla="*/ 26 w 2118"/>
              <a:gd name="T31" fmla="*/ 704 h 2088"/>
              <a:gd name="T32" fmla="*/ 18 w 2118"/>
              <a:gd name="T33" fmla="*/ 728 h 2088"/>
              <a:gd name="T34" fmla="*/ 66 w 2118"/>
              <a:gd name="T35" fmla="*/ 1160 h 2088"/>
              <a:gd name="T36" fmla="*/ 346 w 2118"/>
              <a:gd name="T37" fmla="*/ 1664 h 2088"/>
              <a:gd name="T38" fmla="*/ 658 w 2118"/>
              <a:gd name="T39" fmla="*/ 1952 h 2088"/>
              <a:gd name="T40" fmla="*/ 802 w 2118"/>
              <a:gd name="T41" fmla="*/ 2000 h 2088"/>
              <a:gd name="T42" fmla="*/ 1050 w 2118"/>
              <a:gd name="T43" fmla="*/ 2056 h 2088"/>
              <a:gd name="T44" fmla="*/ 1266 w 2118"/>
              <a:gd name="T45" fmla="*/ 2088 h 2088"/>
              <a:gd name="T46" fmla="*/ 1466 w 2118"/>
              <a:gd name="T47" fmla="*/ 2080 h 2088"/>
              <a:gd name="T48" fmla="*/ 1554 w 2118"/>
              <a:gd name="T49" fmla="*/ 2048 h 2088"/>
              <a:gd name="T50" fmla="*/ 1842 w 2118"/>
              <a:gd name="T51" fmla="*/ 1864 h 2088"/>
              <a:gd name="T52" fmla="*/ 1962 w 2118"/>
              <a:gd name="T53" fmla="*/ 1664 h 2088"/>
              <a:gd name="T54" fmla="*/ 2026 w 2118"/>
              <a:gd name="T55" fmla="*/ 1456 h 2088"/>
              <a:gd name="T56" fmla="*/ 2106 w 2118"/>
              <a:gd name="T57" fmla="*/ 1112 h 2088"/>
              <a:gd name="T58" fmla="*/ 2010 w 2118"/>
              <a:gd name="T59" fmla="*/ 384 h 2088"/>
              <a:gd name="T60" fmla="*/ 1970 w 2118"/>
              <a:gd name="T61" fmla="*/ 264 h 2088"/>
              <a:gd name="T62" fmla="*/ 1962 w 2118"/>
              <a:gd name="T63" fmla="*/ 240 h 2088"/>
              <a:gd name="T64" fmla="*/ 1938 w 2118"/>
              <a:gd name="T65" fmla="*/ 232 h 2088"/>
              <a:gd name="T66" fmla="*/ 1914 w 2118"/>
              <a:gd name="T67" fmla="*/ 216 h 2088"/>
              <a:gd name="T68" fmla="*/ 1866 w 2118"/>
              <a:gd name="T69" fmla="*/ 200 h 2088"/>
              <a:gd name="T70" fmla="*/ 1842 w 2118"/>
              <a:gd name="T71" fmla="*/ 208 h 2088"/>
              <a:gd name="T72" fmla="*/ 1906 w 2118"/>
              <a:gd name="T73" fmla="*/ 256 h 2088"/>
              <a:gd name="T74" fmla="*/ 1970 w 2118"/>
              <a:gd name="T75" fmla="*/ 176 h 2088"/>
              <a:gd name="T76" fmla="*/ 1938 w 2118"/>
              <a:gd name="T77" fmla="*/ 64 h 2088"/>
              <a:gd name="T78" fmla="*/ 1858 w 2118"/>
              <a:gd name="T79" fmla="*/ 72 h 2088"/>
              <a:gd name="T80" fmla="*/ 1850 w 2118"/>
              <a:gd name="T81" fmla="*/ 104 h 2088"/>
              <a:gd name="T82" fmla="*/ 1858 w 2118"/>
              <a:gd name="T83" fmla="*/ 168 h 2088"/>
              <a:gd name="T84" fmla="*/ 1986 w 2118"/>
              <a:gd name="T85" fmla="*/ 440 h 2088"/>
              <a:gd name="T86" fmla="*/ 2058 w 2118"/>
              <a:gd name="T87" fmla="*/ 432 h 2088"/>
              <a:gd name="T88" fmla="*/ 2066 w 2118"/>
              <a:gd name="T89" fmla="*/ 408 h 2088"/>
              <a:gd name="T90" fmla="*/ 2034 w 2118"/>
              <a:gd name="T91" fmla="*/ 384 h 20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18"/>
              <a:gd name="T139" fmla="*/ 0 h 2088"/>
              <a:gd name="T140" fmla="*/ 2118 w 2118"/>
              <a:gd name="T141" fmla="*/ 2088 h 20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18" h="2088">
                <a:moveTo>
                  <a:pt x="1890" y="240"/>
                </a:moveTo>
                <a:cubicBezTo>
                  <a:pt x="1887" y="232"/>
                  <a:pt x="1889" y="221"/>
                  <a:pt x="1882" y="216"/>
                </a:cubicBezTo>
                <a:cubicBezTo>
                  <a:pt x="1868" y="206"/>
                  <a:pt x="1850" y="205"/>
                  <a:pt x="1834" y="200"/>
                </a:cubicBezTo>
                <a:cubicBezTo>
                  <a:pt x="1825" y="197"/>
                  <a:pt x="1819" y="188"/>
                  <a:pt x="1810" y="184"/>
                </a:cubicBezTo>
                <a:cubicBezTo>
                  <a:pt x="1794" y="176"/>
                  <a:pt x="1761" y="171"/>
                  <a:pt x="1746" y="168"/>
                </a:cubicBezTo>
                <a:cubicBezTo>
                  <a:pt x="1704" y="143"/>
                  <a:pt x="1671" y="137"/>
                  <a:pt x="1626" y="120"/>
                </a:cubicBezTo>
                <a:cubicBezTo>
                  <a:pt x="1552" y="91"/>
                  <a:pt x="1481" y="59"/>
                  <a:pt x="1402" y="48"/>
                </a:cubicBezTo>
                <a:cubicBezTo>
                  <a:pt x="1306" y="16"/>
                  <a:pt x="1242" y="6"/>
                  <a:pt x="1138" y="0"/>
                </a:cubicBezTo>
                <a:cubicBezTo>
                  <a:pt x="961" y="8"/>
                  <a:pt x="800" y="31"/>
                  <a:pt x="626" y="56"/>
                </a:cubicBezTo>
                <a:cubicBezTo>
                  <a:pt x="572" y="92"/>
                  <a:pt x="488" y="99"/>
                  <a:pt x="426" y="120"/>
                </a:cubicBezTo>
                <a:cubicBezTo>
                  <a:pt x="410" y="125"/>
                  <a:pt x="392" y="127"/>
                  <a:pt x="378" y="136"/>
                </a:cubicBezTo>
                <a:cubicBezTo>
                  <a:pt x="334" y="165"/>
                  <a:pt x="301" y="203"/>
                  <a:pt x="258" y="232"/>
                </a:cubicBezTo>
                <a:cubicBezTo>
                  <a:pt x="225" y="281"/>
                  <a:pt x="162" y="346"/>
                  <a:pt x="138" y="400"/>
                </a:cubicBezTo>
                <a:cubicBezTo>
                  <a:pt x="117" y="447"/>
                  <a:pt x="98" y="495"/>
                  <a:pt x="82" y="544"/>
                </a:cubicBezTo>
                <a:cubicBezTo>
                  <a:pt x="69" y="582"/>
                  <a:pt x="54" y="617"/>
                  <a:pt x="42" y="656"/>
                </a:cubicBezTo>
                <a:cubicBezTo>
                  <a:pt x="37" y="672"/>
                  <a:pt x="31" y="688"/>
                  <a:pt x="26" y="704"/>
                </a:cubicBezTo>
                <a:cubicBezTo>
                  <a:pt x="23" y="712"/>
                  <a:pt x="18" y="728"/>
                  <a:pt x="18" y="728"/>
                </a:cubicBezTo>
                <a:cubicBezTo>
                  <a:pt x="22" y="870"/>
                  <a:pt x="0" y="1028"/>
                  <a:pt x="66" y="1160"/>
                </a:cubicBezTo>
                <a:cubicBezTo>
                  <a:pt x="105" y="1354"/>
                  <a:pt x="224" y="1511"/>
                  <a:pt x="346" y="1664"/>
                </a:cubicBezTo>
                <a:cubicBezTo>
                  <a:pt x="441" y="1783"/>
                  <a:pt x="527" y="1870"/>
                  <a:pt x="658" y="1952"/>
                </a:cubicBezTo>
                <a:cubicBezTo>
                  <a:pt x="700" y="1979"/>
                  <a:pt x="754" y="1986"/>
                  <a:pt x="802" y="2000"/>
                </a:cubicBezTo>
                <a:cubicBezTo>
                  <a:pt x="883" y="2024"/>
                  <a:pt x="966" y="2042"/>
                  <a:pt x="1050" y="2056"/>
                </a:cubicBezTo>
                <a:cubicBezTo>
                  <a:pt x="1120" y="2084"/>
                  <a:pt x="1191" y="2083"/>
                  <a:pt x="1266" y="2088"/>
                </a:cubicBezTo>
                <a:cubicBezTo>
                  <a:pt x="1333" y="2085"/>
                  <a:pt x="1400" y="2086"/>
                  <a:pt x="1466" y="2080"/>
                </a:cubicBezTo>
                <a:cubicBezTo>
                  <a:pt x="1488" y="2078"/>
                  <a:pt x="1532" y="2055"/>
                  <a:pt x="1554" y="2048"/>
                </a:cubicBezTo>
                <a:cubicBezTo>
                  <a:pt x="1661" y="2016"/>
                  <a:pt x="1772" y="1957"/>
                  <a:pt x="1842" y="1864"/>
                </a:cubicBezTo>
                <a:cubicBezTo>
                  <a:pt x="1891" y="1799"/>
                  <a:pt x="1921" y="1733"/>
                  <a:pt x="1962" y="1664"/>
                </a:cubicBezTo>
                <a:cubicBezTo>
                  <a:pt x="1976" y="1594"/>
                  <a:pt x="2005" y="1525"/>
                  <a:pt x="2026" y="1456"/>
                </a:cubicBezTo>
                <a:cubicBezTo>
                  <a:pt x="2059" y="1345"/>
                  <a:pt x="2087" y="1226"/>
                  <a:pt x="2106" y="1112"/>
                </a:cubicBezTo>
                <a:cubicBezTo>
                  <a:pt x="2102" y="889"/>
                  <a:pt x="2118" y="600"/>
                  <a:pt x="2010" y="384"/>
                </a:cubicBezTo>
                <a:cubicBezTo>
                  <a:pt x="2001" y="338"/>
                  <a:pt x="1990" y="305"/>
                  <a:pt x="1970" y="264"/>
                </a:cubicBezTo>
                <a:cubicBezTo>
                  <a:pt x="1966" y="256"/>
                  <a:pt x="1968" y="246"/>
                  <a:pt x="1962" y="240"/>
                </a:cubicBezTo>
                <a:cubicBezTo>
                  <a:pt x="1956" y="234"/>
                  <a:pt x="1946" y="236"/>
                  <a:pt x="1938" y="232"/>
                </a:cubicBezTo>
                <a:cubicBezTo>
                  <a:pt x="1929" y="228"/>
                  <a:pt x="1923" y="220"/>
                  <a:pt x="1914" y="216"/>
                </a:cubicBezTo>
                <a:cubicBezTo>
                  <a:pt x="1899" y="209"/>
                  <a:pt x="1866" y="200"/>
                  <a:pt x="1866" y="200"/>
                </a:cubicBezTo>
                <a:cubicBezTo>
                  <a:pt x="1858" y="203"/>
                  <a:pt x="1844" y="200"/>
                  <a:pt x="1842" y="208"/>
                </a:cubicBezTo>
                <a:cubicBezTo>
                  <a:pt x="1836" y="233"/>
                  <a:pt x="1892" y="251"/>
                  <a:pt x="1906" y="256"/>
                </a:cubicBezTo>
                <a:cubicBezTo>
                  <a:pt x="1945" y="243"/>
                  <a:pt x="1958" y="212"/>
                  <a:pt x="1970" y="176"/>
                </a:cubicBezTo>
                <a:cubicBezTo>
                  <a:pt x="1964" y="125"/>
                  <a:pt x="1965" y="104"/>
                  <a:pt x="1938" y="64"/>
                </a:cubicBezTo>
                <a:cubicBezTo>
                  <a:pt x="1911" y="67"/>
                  <a:pt x="1882" y="61"/>
                  <a:pt x="1858" y="72"/>
                </a:cubicBezTo>
                <a:cubicBezTo>
                  <a:pt x="1848" y="77"/>
                  <a:pt x="1850" y="93"/>
                  <a:pt x="1850" y="104"/>
                </a:cubicBezTo>
                <a:cubicBezTo>
                  <a:pt x="1850" y="125"/>
                  <a:pt x="1855" y="147"/>
                  <a:pt x="1858" y="168"/>
                </a:cubicBezTo>
                <a:cubicBezTo>
                  <a:pt x="1872" y="262"/>
                  <a:pt x="1903" y="385"/>
                  <a:pt x="1986" y="440"/>
                </a:cubicBezTo>
                <a:cubicBezTo>
                  <a:pt x="2010" y="437"/>
                  <a:pt x="2036" y="441"/>
                  <a:pt x="2058" y="432"/>
                </a:cubicBezTo>
                <a:cubicBezTo>
                  <a:pt x="2066" y="429"/>
                  <a:pt x="2069" y="416"/>
                  <a:pt x="2066" y="408"/>
                </a:cubicBezTo>
                <a:cubicBezTo>
                  <a:pt x="2061" y="396"/>
                  <a:pt x="2043" y="393"/>
                  <a:pt x="2034" y="384"/>
                </a:cubicBezTo>
              </a:path>
            </a:pathLst>
          </a:custGeom>
          <a:solidFill>
            <a:srgbClr val="CCECFF"/>
          </a:solidFill>
          <a:ln w="15875">
            <a:solidFill>
              <a:schemeClr val="tx1"/>
            </a:solidFill>
            <a:round/>
            <a:headEnd/>
            <a:tailEnd/>
          </a:ln>
        </p:spPr>
        <p:txBody>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sv-SE" sz="1800" b="0" i="0" u="sng" strike="noStrike" kern="0" cap="none" spc="0" normalizeH="0" baseline="0" noProof="0">
              <a:ln>
                <a:noFill/>
              </a:ln>
              <a:solidFill>
                <a:srgbClr val="000000"/>
              </a:solidFill>
              <a:effectLst/>
              <a:uLnTx/>
              <a:uFillTx/>
            </a:endParaRPr>
          </a:p>
        </p:txBody>
      </p:sp>
      <p:sp>
        <p:nvSpPr>
          <p:cNvPr id="148484" name="Freeform 3"/>
          <p:cNvSpPr>
            <a:spLocks/>
          </p:cNvSpPr>
          <p:nvPr/>
        </p:nvSpPr>
        <p:spPr bwMode="auto">
          <a:xfrm>
            <a:off x="782638" y="1549400"/>
            <a:ext cx="3700462" cy="5054600"/>
          </a:xfrm>
          <a:custGeom>
            <a:avLst/>
            <a:gdLst>
              <a:gd name="T0" fmla="*/ 187 w 2331"/>
              <a:gd name="T1" fmla="*/ 64 h 3184"/>
              <a:gd name="T2" fmla="*/ 91 w 2331"/>
              <a:gd name="T3" fmla="*/ 120 h 3184"/>
              <a:gd name="T4" fmla="*/ 75 w 2331"/>
              <a:gd name="T5" fmla="*/ 168 h 3184"/>
              <a:gd name="T6" fmla="*/ 67 w 2331"/>
              <a:gd name="T7" fmla="*/ 192 h 3184"/>
              <a:gd name="T8" fmla="*/ 43 w 2331"/>
              <a:gd name="T9" fmla="*/ 1360 h 3184"/>
              <a:gd name="T10" fmla="*/ 43 w 2331"/>
              <a:gd name="T11" fmla="*/ 2344 h 3184"/>
              <a:gd name="T12" fmla="*/ 3 w 2331"/>
              <a:gd name="T13" fmla="*/ 2784 h 3184"/>
              <a:gd name="T14" fmla="*/ 59 w 2331"/>
              <a:gd name="T15" fmla="*/ 3040 h 3184"/>
              <a:gd name="T16" fmla="*/ 179 w 2331"/>
              <a:gd name="T17" fmla="*/ 3168 h 3184"/>
              <a:gd name="T18" fmla="*/ 227 w 2331"/>
              <a:gd name="T19" fmla="*/ 3184 h 3184"/>
              <a:gd name="T20" fmla="*/ 1027 w 2331"/>
              <a:gd name="T21" fmla="*/ 3144 h 3184"/>
              <a:gd name="T22" fmla="*/ 1475 w 2331"/>
              <a:gd name="T23" fmla="*/ 3152 h 3184"/>
              <a:gd name="T24" fmla="*/ 1747 w 2331"/>
              <a:gd name="T25" fmla="*/ 3064 h 3184"/>
              <a:gd name="T26" fmla="*/ 1851 w 2331"/>
              <a:gd name="T27" fmla="*/ 2976 h 3184"/>
              <a:gd name="T28" fmla="*/ 1891 w 2331"/>
              <a:gd name="T29" fmla="*/ 2928 h 3184"/>
              <a:gd name="T30" fmla="*/ 1923 w 2331"/>
              <a:gd name="T31" fmla="*/ 2872 h 3184"/>
              <a:gd name="T32" fmla="*/ 1963 w 2331"/>
              <a:gd name="T33" fmla="*/ 2824 h 3184"/>
              <a:gd name="T34" fmla="*/ 2003 w 2331"/>
              <a:gd name="T35" fmla="*/ 2752 h 3184"/>
              <a:gd name="T36" fmla="*/ 2011 w 2331"/>
              <a:gd name="T37" fmla="*/ 2720 h 3184"/>
              <a:gd name="T38" fmla="*/ 2027 w 2331"/>
              <a:gd name="T39" fmla="*/ 2696 h 3184"/>
              <a:gd name="T40" fmla="*/ 2091 w 2331"/>
              <a:gd name="T41" fmla="*/ 2480 h 3184"/>
              <a:gd name="T42" fmla="*/ 2115 w 2331"/>
              <a:gd name="T43" fmla="*/ 2368 h 3184"/>
              <a:gd name="T44" fmla="*/ 2147 w 2331"/>
              <a:gd name="T45" fmla="*/ 2184 h 3184"/>
              <a:gd name="T46" fmla="*/ 2179 w 2331"/>
              <a:gd name="T47" fmla="*/ 1952 h 3184"/>
              <a:gd name="T48" fmla="*/ 2203 w 2331"/>
              <a:gd name="T49" fmla="*/ 1680 h 3184"/>
              <a:gd name="T50" fmla="*/ 2235 w 2331"/>
              <a:gd name="T51" fmla="*/ 1176 h 3184"/>
              <a:gd name="T52" fmla="*/ 2323 w 2331"/>
              <a:gd name="T53" fmla="*/ 600 h 3184"/>
              <a:gd name="T54" fmla="*/ 2331 w 2331"/>
              <a:gd name="T55" fmla="*/ 400 h 3184"/>
              <a:gd name="T56" fmla="*/ 2323 w 2331"/>
              <a:gd name="T57" fmla="*/ 216 h 3184"/>
              <a:gd name="T58" fmla="*/ 2059 w 2331"/>
              <a:gd name="T59" fmla="*/ 80 h 3184"/>
              <a:gd name="T60" fmla="*/ 1835 w 2331"/>
              <a:gd name="T61" fmla="*/ 64 h 3184"/>
              <a:gd name="T62" fmla="*/ 1555 w 2331"/>
              <a:gd name="T63" fmla="*/ 32 h 3184"/>
              <a:gd name="T64" fmla="*/ 1467 w 2331"/>
              <a:gd name="T65" fmla="*/ 16 h 3184"/>
              <a:gd name="T66" fmla="*/ 1219 w 2331"/>
              <a:gd name="T67" fmla="*/ 0 h 3184"/>
              <a:gd name="T68" fmla="*/ 843 w 2331"/>
              <a:gd name="T69" fmla="*/ 16 h 3184"/>
              <a:gd name="T70" fmla="*/ 651 w 2331"/>
              <a:gd name="T71" fmla="*/ 48 h 3184"/>
              <a:gd name="T72" fmla="*/ 235 w 2331"/>
              <a:gd name="T73" fmla="*/ 56 h 3184"/>
              <a:gd name="T74" fmla="*/ 187 w 2331"/>
              <a:gd name="T75" fmla="*/ 64 h 31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31"/>
              <a:gd name="T115" fmla="*/ 0 h 3184"/>
              <a:gd name="T116" fmla="*/ 2331 w 2331"/>
              <a:gd name="T117" fmla="*/ 3184 h 31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31" h="3184">
                <a:moveTo>
                  <a:pt x="187" y="64"/>
                </a:moveTo>
                <a:cubicBezTo>
                  <a:pt x="130" y="71"/>
                  <a:pt x="112" y="57"/>
                  <a:pt x="91" y="120"/>
                </a:cubicBezTo>
                <a:cubicBezTo>
                  <a:pt x="86" y="136"/>
                  <a:pt x="80" y="152"/>
                  <a:pt x="75" y="168"/>
                </a:cubicBezTo>
                <a:cubicBezTo>
                  <a:pt x="72" y="176"/>
                  <a:pt x="67" y="192"/>
                  <a:pt x="67" y="192"/>
                </a:cubicBezTo>
                <a:cubicBezTo>
                  <a:pt x="26" y="565"/>
                  <a:pt x="48" y="986"/>
                  <a:pt x="43" y="1360"/>
                </a:cubicBezTo>
                <a:cubicBezTo>
                  <a:pt x="47" y="1663"/>
                  <a:pt x="59" y="2029"/>
                  <a:pt x="43" y="2344"/>
                </a:cubicBezTo>
                <a:cubicBezTo>
                  <a:pt x="36" y="2490"/>
                  <a:pt x="12" y="2637"/>
                  <a:pt x="3" y="2784"/>
                </a:cubicBezTo>
                <a:cubicBezTo>
                  <a:pt x="8" y="2885"/>
                  <a:pt x="0" y="2962"/>
                  <a:pt x="59" y="3040"/>
                </a:cubicBezTo>
                <a:cubicBezTo>
                  <a:pt x="74" y="3085"/>
                  <a:pt x="133" y="3153"/>
                  <a:pt x="179" y="3168"/>
                </a:cubicBezTo>
                <a:cubicBezTo>
                  <a:pt x="195" y="3173"/>
                  <a:pt x="227" y="3184"/>
                  <a:pt x="227" y="3184"/>
                </a:cubicBezTo>
                <a:cubicBezTo>
                  <a:pt x="495" y="3177"/>
                  <a:pt x="759" y="3151"/>
                  <a:pt x="1027" y="3144"/>
                </a:cubicBezTo>
                <a:cubicBezTo>
                  <a:pt x="1176" y="3147"/>
                  <a:pt x="1326" y="3152"/>
                  <a:pt x="1475" y="3152"/>
                </a:cubicBezTo>
                <a:cubicBezTo>
                  <a:pt x="1573" y="3152"/>
                  <a:pt x="1665" y="3115"/>
                  <a:pt x="1747" y="3064"/>
                </a:cubicBezTo>
                <a:cubicBezTo>
                  <a:pt x="1786" y="3039"/>
                  <a:pt x="1813" y="3002"/>
                  <a:pt x="1851" y="2976"/>
                </a:cubicBezTo>
                <a:cubicBezTo>
                  <a:pt x="1891" y="2916"/>
                  <a:pt x="1840" y="2990"/>
                  <a:pt x="1891" y="2928"/>
                </a:cubicBezTo>
                <a:cubicBezTo>
                  <a:pt x="1929" y="2883"/>
                  <a:pt x="1884" y="2927"/>
                  <a:pt x="1923" y="2872"/>
                </a:cubicBezTo>
                <a:cubicBezTo>
                  <a:pt x="1952" y="2831"/>
                  <a:pt x="1942" y="2866"/>
                  <a:pt x="1963" y="2824"/>
                </a:cubicBezTo>
                <a:cubicBezTo>
                  <a:pt x="1975" y="2799"/>
                  <a:pt x="2003" y="2752"/>
                  <a:pt x="2003" y="2752"/>
                </a:cubicBezTo>
                <a:cubicBezTo>
                  <a:pt x="2006" y="2741"/>
                  <a:pt x="2007" y="2730"/>
                  <a:pt x="2011" y="2720"/>
                </a:cubicBezTo>
                <a:cubicBezTo>
                  <a:pt x="2015" y="2711"/>
                  <a:pt x="2024" y="2705"/>
                  <a:pt x="2027" y="2696"/>
                </a:cubicBezTo>
                <a:cubicBezTo>
                  <a:pt x="2053" y="2625"/>
                  <a:pt x="2063" y="2550"/>
                  <a:pt x="2091" y="2480"/>
                </a:cubicBezTo>
                <a:cubicBezTo>
                  <a:pt x="2097" y="2442"/>
                  <a:pt x="2109" y="2406"/>
                  <a:pt x="2115" y="2368"/>
                </a:cubicBezTo>
                <a:cubicBezTo>
                  <a:pt x="2124" y="2307"/>
                  <a:pt x="2128" y="2242"/>
                  <a:pt x="2147" y="2184"/>
                </a:cubicBezTo>
                <a:cubicBezTo>
                  <a:pt x="2158" y="2107"/>
                  <a:pt x="2169" y="2029"/>
                  <a:pt x="2179" y="1952"/>
                </a:cubicBezTo>
                <a:cubicBezTo>
                  <a:pt x="2184" y="1861"/>
                  <a:pt x="2188" y="1770"/>
                  <a:pt x="2203" y="1680"/>
                </a:cubicBezTo>
                <a:cubicBezTo>
                  <a:pt x="2213" y="1512"/>
                  <a:pt x="2220" y="1344"/>
                  <a:pt x="2235" y="1176"/>
                </a:cubicBezTo>
                <a:cubicBezTo>
                  <a:pt x="2252" y="984"/>
                  <a:pt x="2291" y="790"/>
                  <a:pt x="2323" y="600"/>
                </a:cubicBezTo>
                <a:cubicBezTo>
                  <a:pt x="2326" y="533"/>
                  <a:pt x="2331" y="467"/>
                  <a:pt x="2331" y="400"/>
                </a:cubicBezTo>
                <a:cubicBezTo>
                  <a:pt x="2331" y="339"/>
                  <a:pt x="2328" y="277"/>
                  <a:pt x="2323" y="216"/>
                </a:cubicBezTo>
                <a:cubicBezTo>
                  <a:pt x="2312" y="71"/>
                  <a:pt x="2167" y="89"/>
                  <a:pt x="2059" y="80"/>
                </a:cubicBezTo>
                <a:cubicBezTo>
                  <a:pt x="1854" y="63"/>
                  <a:pt x="2143" y="81"/>
                  <a:pt x="1835" y="64"/>
                </a:cubicBezTo>
                <a:cubicBezTo>
                  <a:pt x="1742" y="52"/>
                  <a:pt x="1649" y="41"/>
                  <a:pt x="1555" y="32"/>
                </a:cubicBezTo>
                <a:cubicBezTo>
                  <a:pt x="1536" y="28"/>
                  <a:pt x="1484" y="17"/>
                  <a:pt x="1467" y="16"/>
                </a:cubicBezTo>
                <a:cubicBezTo>
                  <a:pt x="1384" y="9"/>
                  <a:pt x="1219" y="0"/>
                  <a:pt x="1219" y="0"/>
                </a:cubicBezTo>
                <a:cubicBezTo>
                  <a:pt x="1166" y="2"/>
                  <a:pt x="934" y="6"/>
                  <a:pt x="843" y="16"/>
                </a:cubicBezTo>
                <a:cubicBezTo>
                  <a:pt x="779" y="23"/>
                  <a:pt x="717" y="46"/>
                  <a:pt x="651" y="48"/>
                </a:cubicBezTo>
                <a:cubicBezTo>
                  <a:pt x="512" y="53"/>
                  <a:pt x="374" y="53"/>
                  <a:pt x="235" y="56"/>
                </a:cubicBezTo>
                <a:cubicBezTo>
                  <a:pt x="166" y="65"/>
                  <a:pt x="150" y="64"/>
                  <a:pt x="187" y="64"/>
                </a:cubicBezTo>
                <a:close/>
              </a:path>
            </a:pathLst>
          </a:custGeom>
          <a:solidFill>
            <a:srgbClr val="FFCCFF"/>
          </a:solidFill>
          <a:ln w="15875">
            <a:solidFill>
              <a:schemeClr val="tx1"/>
            </a:solidFill>
            <a:round/>
            <a:headEnd/>
            <a:tailEnd/>
          </a:ln>
        </p:spPr>
        <p:txBody>
          <a:body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sv-SE" sz="1800" b="0" i="0" u="sng" strike="noStrike" kern="0" cap="none" spc="0" normalizeH="0" baseline="0" noProof="0">
              <a:ln>
                <a:noFill/>
              </a:ln>
              <a:solidFill>
                <a:srgbClr val="000000"/>
              </a:solidFill>
              <a:effectLst/>
              <a:uLnTx/>
              <a:uFillTx/>
            </a:endParaRPr>
          </a:p>
        </p:txBody>
      </p:sp>
      <p:sp>
        <p:nvSpPr>
          <p:cNvPr id="148485" name="Rectangle 4"/>
          <p:cNvSpPr>
            <a:spLocks noGrp="1" noChangeArrowheads="1"/>
          </p:cNvSpPr>
          <p:nvPr>
            <p:ph type="title"/>
          </p:nvPr>
        </p:nvSpPr>
        <p:spPr>
          <a:xfrm>
            <a:off x="838200" y="190501"/>
            <a:ext cx="7696200" cy="1095360"/>
          </a:xfrm>
        </p:spPr>
        <p:txBody>
          <a:bodyPr/>
          <a:lstStyle/>
          <a:p>
            <a:pPr eaLnBrk="1" hangingPunct="1"/>
            <a:r>
              <a:rPr lang="sv-SE" sz="3200" dirty="0">
                <a:solidFill>
                  <a:schemeClr val="bg1"/>
                </a:solidFill>
                <a:latin typeface="Comic Sans MS" pitchFamily="66" charset="0"/>
              </a:rPr>
              <a:t>Att vara anhörig eller hjälpare</a:t>
            </a:r>
          </a:p>
        </p:txBody>
      </p:sp>
      <p:sp>
        <p:nvSpPr>
          <p:cNvPr id="148486" name="Rectangle 5"/>
          <p:cNvSpPr>
            <a:spLocks noGrp="1" noChangeArrowheads="1"/>
          </p:cNvSpPr>
          <p:nvPr>
            <p:ph type="body" sz="half" idx="1"/>
          </p:nvPr>
        </p:nvSpPr>
        <p:spPr>
          <a:xfrm>
            <a:off x="1116013" y="1773238"/>
            <a:ext cx="4022725" cy="4525962"/>
          </a:xfrm>
        </p:spPr>
        <p:txBody>
          <a:bodyPr/>
          <a:lstStyle/>
          <a:p>
            <a:pPr eaLnBrk="1" hangingPunct="1">
              <a:buFont typeface="Wingdings" pitchFamily="2" charset="2"/>
              <a:buNone/>
            </a:pPr>
            <a:r>
              <a:rPr lang="sv-SE" sz="2200" dirty="0">
                <a:latin typeface="Comic Sans MS" pitchFamily="66" charset="0"/>
              </a:rPr>
              <a:t>Man känner sig </a:t>
            </a:r>
          </a:p>
          <a:p>
            <a:pPr lvl="1" eaLnBrk="1" hangingPunct="1"/>
            <a:r>
              <a:rPr lang="sv-SE" sz="2000" dirty="0">
                <a:latin typeface="Comic Sans MS" pitchFamily="66" charset="0"/>
              </a:rPr>
              <a:t>Avvisad</a:t>
            </a:r>
          </a:p>
          <a:p>
            <a:pPr lvl="1" eaLnBrk="1" hangingPunct="1"/>
            <a:r>
              <a:rPr lang="sv-SE" sz="2000" dirty="0">
                <a:latin typeface="Comic Sans MS" pitchFamily="66" charset="0"/>
              </a:rPr>
              <a:t>Ratad</a:t>
            </a:r>
          </a:p>
          <a:p>
            <a:pPr lvl="1" eaLnBrk="1" hangingPunct="1"/>
            <a:r>
              <a:rPr lang="sv-SE" sz="2000" dirty="0">
                <a:latin typeface="Comic Sans MS" pitchFamily="66" charset="0"/>
              </a:rPr>
              <a:t>Anklagad</a:t>
            </a:r>
          </a:p>
          <a:p>
            <a:pPr lvl="1" eaLnBrk="1" hangingPunct="1"/>
            <a:r>
              <a:rPr lang="sv-SE" sz="2000" dirty="0">
                <a:latin typeface="Comic Sans MS" pitchFamily="66" charset="0"/>
              </a:rPr>
              <a:t>Otillräcklig</a:t>
            </a:r>
          </a:p>
          <a:p>
            <a:pPr lvl="1" eaLnBrk="1" hangingPunct="1"/>
            <a:r>
              <a:rPr lang="sv-SE" sz="2000" dirty="0">
                <a:latin typeface="Comic Sans MS" pitchFamily="66" charset="0"/>
              </a:rPr>
              <a:t>Skyldig</a:t>
            </a:r>
          </a:p>
          <a:p>
            <a:pPr lvl="1" eaLnBrk="1" hangingPunct="1"/>
            <a:r>
              <a:rPr lang="sv-SE" sz="2000" dirty="0">
                <a:latin typeface="Comic Sans MS" pitchFamily="66" charset="0"/>
              </a:rPr>
              <a:t>Rädd</a:t>
            </a:r>
          </a:p>
          <a:p>
            <a:pPr lvl="1" eaLnBrk="1" hangingPunct="1"/>
            <a:r>
              <a:rPr lang="sv-SE" sz="2000" dirty="0">
                <a:latin typeface="Comic Sans MS" pitchFamily="66" charset="0"/>
              </a:rPr>
              <a:t>Dum</a:t>
            </a:r>
          </a:p>
          <a:p>
            <a:pPr lvl="1" eaLnBrk="1" hangingPunct="1"/>
            <a:r>
              <a:rPr lang="sv-SE" sz="2000" dirty="0">
                <a:latin typeface="Comic Sans MS" pitchFamily="66" charset="0"/>
              </a:rPr>
              <a:t>Osäker</a:t>
            </a:r>
          </a:p>
          <a:p>
            <a:pPr lvl="1" eaLnBrk="1" hangingPunct="1"/>
            <a:r>
              <a:rPr lang="sv-SE" sz="2000" dirty="0">
                <a:latin typeface="Comic Sans MS" pitchFamily="66" charset="0"/>
              </a:rPr>
              <a:t>Förtvivlad</a:t>
            </a:r>
          </a:p>
          <a:p>
            <a:pPr lvl="1" eaLnBrk="1" hangingPunct="1"/>
            <a:r>
              <a:rPr lang="sv-SE" sz="2000" dirty="0">
                <a:latin typeface="Comic Sans MS" pitchFamily="66" charset="0"/>
              </a:rPr>
              <a:t>Hjälplös</a:t>
            </a:r>
          </a:p>
          <a:p>
            <a:pPr lvl="1" eaLnBrk="1" hangingPunct="1"/>
            <a:r>
              <a:rPr lang="sv-SE" sz="2000" dirty="0">
                <a:latin typeface="Comic Sans MS" pitchFamily="66" charset="0"/>
              </a:rPr>
              <a:t>Trött</a:t>
            </a:r>
          </a:p>
          <a:p>
            <a:pPr lvl="1" eaLnBrk="1" hangingPunct="1"/>
            <a:endParaRPr lang="sv-SE" sz="2000" dirty="0">
              <a:latin typeface="Comic Sans MS" pitchFamily="66" charset="0"/>
            </a:endParaRPr>
          </a:p>
        </p:txBody>
      </p:sp>
      <p:sp>
        <p:nvSpPr>
          <p:cNvPr id="148487" name="Rectangle 6"/>
          <p:cNvSpPr>
            <a:spLocks noGrp="1" noChangeArrowheads="1"/>
          </p:cNvSpPr>
          <p:nvPr>
            <p:ph type="body" sz="half" idx="2"/>
          </p:nvPr>
        </p:nvSpPr>
        <p:spPr>
          <a:xfrm>
            <a:off x="5105400" y="4429132"/>
            <a:ext cx="3352800" cy="2428868"/>
          </a:xfrm>
        </p:spPr>
        <p:txBody>
          <a:bodyPr/>
          <a:lstStyle/>
          <a:p>
            <a:pPr eaLnBrk="1" hangingPunct="1">
              <a:lnSpc>
                <a:spcPct val="90000"/>
              </a:lnSpc>
              <a:buFont typeface="Wingdings" pitchFamily="2" charset="2"/>
              <a:buNone/>
            </a:pPr>
            <a:r>
              <a:rPr lang="sv-SE" sz="2200" dirty="0">
                <a:latin typeface="Comic Sans MS" pitchFamily="66" charset="0"/>
              </a:rPr>
              <a:t>Inget av allt detta är ditt fel eller har med dig att göra över huvud taget!</a:t>
            </a:r>
          </a:p>
        </p:txBody>
      </p:sp>
      <p:pic>
        <p:nvPicPr>
          <p:cNvPr id="8" name="Bildobjekt 7" descr="C:\Documents and Settings\Michael\Mina dokument\Micke\Roligt, tänkvärt och inscannat, Micke\Barnens teckningar\Begravning.JPG"/>
          <p:cNvPicPr/>
          <p:nvPr/>
        </p:nvPicPr>
        <p:blipFill>
          <a:blip r:embed="rId3" cstate="print">
            <a:duotone>
              <a:prstClr val="black"/>
              <a:srgbClr val="D9C3A5">
                <a:tint val="50000"/>
                <a:satMod val="180000"/>
              </a:srgbClr>
            </a:duotone>
          </a:blip>
          <a:srcRect l="15213" t="62757" r="30085" b="7460"/>
          <a:stretch>
            <a:fillRect/>
          </a:stretch>
        </p:blipFill>
        <p:spPr bwMode="auto">
          <a:xfrm>
            <a:off x="5072066" y="1142984"/>
            <a:ext cx="3143272" cy="25590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2143868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AF59108-CACF-4BE7-AB98-D0299D61E03D}"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sv-SE" sz="1800" b="0" i="0" u="none" strike="noStrike" kern="0" cap="none" spc="0" normalizeH="0" baseline="0" noProof="0">
              <a:ln>
                <a:noFill/>
              </a:ln>
              <a:solidFill>
                <a:srgbClr val="000000"/>
              </a:solidFill>
              <a:effectLst/>
              <a:uLnTx/>
              <a:uFillTx/>
            </a:endParaRPr>
          </a:p>
        </p:txBody>
      </p:sp>
      <p:sp>
        <p:nvSpPr>
          <p:cNvPr id="380931" name="Rectangle 2"/>
          <p:cNvSpPr>
            <a:spLocks noGrp="1" noChangeArrowheads="1"/>
          </p:cNvSpPr>
          <p:nvPr>
            <p:ph type="title"/>
          </p:nvPr>
        </p:nvSpPr>
        <p:spPr>
          <a:xfrm>
            <a:off x="395536" y="476672"/>
            <a:ext cx="8229600" cy="1143000"/>
          </a:xfrm>
        </p:spPr>
        <p:txBody>
          <a:bodyPr/>
          <a:lstStyle/>
          <a:p>
            <a:pPr algn="ctr" eaLnBrk="1" hangingPunct="1"/>
            <a:r>
              <a:rPr lang="sv-SE" sz="2800" dirty="0">
                <a:solidFill>
                  <a:schemeClr val="tx1"/>
                </a:solidFill>
              </a:rPr>
              <a:t>Liten lathund för samtalet med en deprimerad anhörig/medmänniska/patient</a:t>
            </a:r>
          </a:p>
        </p:txBody>
      </p:sp>
      <p:sp>
        <p:nvSpPr>
          <p:cNvPr id="380932" name="Rectangle 3"/>
          <p:cNvSpPr>
            <a:spLocks noGrp="1" noChangeArrowheads="1"/>
          </p:cNvSpPr>
          <p:nvPr>
            <p:ph type="body" idx="1"/>
          </p:nvPr>
        </p:nvSpPr>
        <p:spPr/>
        <p:txBody>
          <a:bodyPr/>
          <a:lstStyle/>
          <a:p>
            <a:pPr eaLnBrk="1" hangingPunct="1">
              <a:buClrTx/>
              <a:buFont typeface="Wingdings" pitchFamily="2" charset="2"/>
              <a:buChar char="§"/>
            </a:pPr>
            <a:r>
              <a:rPr lang="sv-SE" sz="2400" dirty="0">
                <a:solidFill>
                  <a:srgbClr val="FF0000"/>
                </a:solidFill>
              </a:rPr>
              <a:t>Fråga</a:t>
            </a:r>
            <a:r>
              <a:rPr lang="sv-SE" sz="2400" dirty="0"/>
              <a:t> om hon är intresserad av behandling.</a:t>
            </a:r>
          </a:p>
          <a:p>
            <a:pPr eaLnBrk="1" hangingPunct="1">
              <a:buClrTx/>
              <a:buFont typeface="Wingdings" pitchFamily="2" charset="2"/>
              <a:buChar char="§"/>
            </a:pPr>
            <a:r>
              <a:rPr lang="sv-SE" sz="2400" dirty="0">
                <a:solidFill>
                  <a:srgbClr val="FF0000"/>
                </a:solidFill>
              </a:rPr>
              <a:t>Berätta </a:t>
            </a:r>
            <a:r>
              <a:rPr lang="sv-SE" sz="2400" dirty="0"/>
              <a:t>om olika behandlingsalternativ, eller om var behandling kan erhållas.</a:t>
            </a:r>
          </a:p>
          <a:p>
            <a:pPr eaLnBrk="1" hangingPunct="1">
              <a:buClrTx/>
              <a:buFont typeface="Wingdings" pitchFamily="2" charset="2"/>
              <a:buChar char="§"/>
            </a:pPr>
            <a:r>
              <a:rPr lang="sv-SE" sz="2400" dirty="0">
                <a:solidFill>
                  <a:srgbClr val="FF0000"/>
                </a:solidFill>
              </a:rPr>
              <a:t>Föreslå</a:t>
            </a:r>
            <a:r>
              <a:rPr lang="sv-SE" sz="2400" dirty="0"/>
              <a:t> läkarkontakt om hon inte redan har det.</a:t>
            </a:r>
          </a:p>
          <a:p>
            <a:pPr eaLnBrk="1" hangingPunct="1">
              <a:buClrTx/>
              <a:buFont typeface="Wingdings" pitchFamily="2" charset="2"/>
              <a:buChar char="§"/>
            </a:pPr>
            <a:r>
              <a:rPr lang="sv-SE" sz="2400" dirty="0">
                <a:solidFill>
                  <a:srgbClr val="FF0000"/>
                </a:solidFill>
              </a:rPr>
              <a:t>Ge fyllig information </a:t>
            </a:r>
            <a:r>
              <a:rPr lang="sv-SE" sz="2400" dirty="0"/>
              <a:t>om depression och dess behandlingsmöjligheter. Gärna organiserad utbildning av både patient och närstående.</a:t>
            </a:r>
          </a:p>
          <a:p>
            <a:pPr eaLnBrk="1" hangingPunct="1">
              <a:buClrTx/>
              <a:buFont typeface="Wingdings" pitchFamily="2" charset="2"/>
              <a:buChar char="§"/>
            </a:pPr>
            <a:r>
              <a:rPr lang="sv-SE" sz="2400" dirty="0"/>
              <a:t>Använd gärna skriftlig information, internet och </a:t>
            </a:r>
            <a:r>
              <a:rPr lang="sv-SE" sz="2400" dirty="0">
                <a:solidFill>
                  <a:srgbClr val="FF0000"/>
                </a:solidFill>
              </a:rPr>
              <a:t>patientförening, </a:t>
            </a:r>
            <a:r>
              <a:rPr lang="sv-SE" sz="2400" dirty="0"/>
              <a:t>t ex Föreningen Balans.</a:t>
            </a:r>
          </a:p>
        </p:txBody>
      </p:sp>
    </p:spTree>
    <p:extLst>
      <p:ext uri="{BB962C8B-B14F-4D97-AF65-F5344CB8AC3E}">
        <p14:creationId xmlns:p14="http://schemas.microsoft.com/office/powerpoint/2010/main" val="274136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701AF46-0ACC-4681-BCB4-ED56C43EAA83}"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sv-SE" sz="1800" b="0" i="0" u="none" strike="noStrike" kern="0" cap="none" spc="0" normalizeH="0" baseline="0" noProof="0">
              <a:ln>
                <a:noFill/>
              </a:ln>
              <a:solidFill>
                <a:srgbClr val="000000"/>
              </a:solidFill>
              <a:effectLst/>
              <a:uLnTx/>
              <a:uFillTx/>
            </a:endParaRPr>
          </a:p>
        </p:txBody>
      </p:sp>
      <p:sp>
        <p:nvSpPr>
          <p:cNvPr id="403459" name="Rectangle 2"/>
          <p:cNvSpPr>
            <a:spLocks noGrp="1" noChangeArrowheads="1"/>
          </p:cNvSpPr>
          <p:nvPr>
            <p:ph type="title"/>
          </p:nvPr>
        </p:nvSpPr>
        <p:spPr>
          <a:xfrm>
            <a:off x="467544" y="188640"/>
            <a:ext cx="7696200" cy="1527175"/>
          </a:xfrm>
        </p:spPr>
        <p:txBody>
          <a:bodyPr/>
          <a:lstStyle/>
          <a:p>
            <a:pPr algn="ctr" eaLnBrk="1" hangingPunct="1"/>
            <a:r>
              <a:rPr lang="sv-SE" sz="2800" dirty="0"/>
              <a:t>Hur ska Du själv förhålla Dig?</a:t>
            </a:r>
          </a:p>
        </p:txBody>
      </p:sp>
      <p:sp>
        <p:nvSpPr>
          <p:cNvPr id="403460" name="Rectangle 3"/>
          <p:cNvSpPr>
            <a:spLocks noGrp="1" noChangeArrowheads="1"/>
          </p:cNvSpPr>
          <p:nvPr>
            <p:ph type="body" idx="1"/>
          </p:nvPr>
        </p:nvSpPr>
        <p:spPr/>
        <p:txBody>
          <a:bodyPr/>
          <a:lstStyle/>
          <a:p>
            <a:pPr eaLnBrk="1" hangingPunct="1">
              <a:buClrTx/>
              <a:buFont typeface="Wingdings" pitchFamily="2" charset="2"/>
              <a:buChar char="q"/>
            </a:pPr>
            <a:r>
              <a:rPr lang="sv-SE" sz="2400" dirty="0"/>
              <a:t>Var inte rädd. Du ska </a:t>
            </a:r>
            <a:r>
              <a:rPr lang="sv-SE" sz="2400" dirty="0">
                <a:solidFill>
                  <a:srgbClr val="FF0000"/>
                </a:solidFill>
              </a:rPr>
              <a:t>inte bota</a:t>
            </a:r>
            <a:r>
              <a:rPr lang="sv-SE" sz="2400" dirty="0"/>
              <a:t> och Du är inte Gud. Du behöver inte komma med goda råd och Du behöver inte analysera. Att vara </a:t>
            </a:r>
            <a:r>
              <a:rPr lang="sv-SE" sz="2400" dirty="0">
                <a:solidFill>
                  <a:srgbClr val="FF0000"/>
                </a:solidFill>
              </a:rPr>
              <a:t>medmänniska</a:t>
            </a:r>
            <a:r>
              <a:rPr lang="sv-SE" sz="2400" dirty="0"/>
              <a:t> räcker långt.</a:t>
            </a:r>
          </a:p>
          <a:p>
            <a:pPr eaLnBrk="1" hangingPunct="1">
              <a:buClrTx/>
              <a:buFont typeface="Wingdings" pitchFamily="2" charset="2"/>
              <a:buChar char="q"/>
            </a:pPr>
            <a:r>
              <a:rPr lang="sv-SE" sz="2400" dirty="0"/>
              <a:t>Det är naturligt att Du känner Dig besvärad och illa till mods.</a:t>
            </a:r>
          </a:p>
          <a:p>
            <a:pPr eaLnBrk="1" hangingPunct="1">
              <a:buClrTx/>
              <a:buFont typeface="Wingdings" pitchFamily="2" charset="2"/>
              <a:buChar char="q"/>
            </a:pPr>
            <a:r>
              <a:rPr lang="sv-SE" sz="2400" dirty="0"/>
              <a:t>Håll inne med Din egen ångest. Din anhörige har nog med sig själv just nu.</a:t>
            </a:r>
          </a:p>
        </p:txBody>
      </p:sp>
    </p:spTree>
    <p:extLst>
      <p:ext uri="{BB962C8B-B14F-4D97-AF65-F5344CB8AC3E}">
        <p14:creationId xmlns:p14="http://schemas.microsoft.com/office/powerpoint/2010/main" val="276960040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BA59A22-CEC6-4289-9EC2-89A8EC8C7365}"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sv-SE" sz="1800" b="0" i="0" u="none" strike="noStrike" kern="0" cap="none" spc="0" normalizeH="0" baseline="0" noProof="0">
              <a:ln>
                <a:noFill/>
              </a:ln>
              <a:solidFill>
                <a:srgbClr val="000000"/>
              </a:solidFill>
              <a:effectLst/>
              <a:uLnTx/>
              <a:uFillTx/>
            </a:endParaRPr>
          </a:p>
        </p:txBody>
      </p:sp>
      <p:sp>
        <p:nvSpPr>
          <p:cNvPr id="401411" name="Rectangle 2"/>
          <p:cNvSpPr>
            <a:spLocks noGrp="1" noChangeArrowheads="1"/>
          </p:cNvSpPr>
          <p:nvPr>
            <p:ph type="title"/>
          </p:nvPr>
        </p:nvSpPr>
        <p:spPr>
          <a:xfrm>
            <a:off x="900113" y="260350"/>
            <a:ext cx="6934200" cy="1143000"/>
          </a:xfrm>
        </p:spPr>
        <p:txBody>
          <a:bodyPr/>
          <a:lstStyle/>
          <a:p>
            <a:pPr algn="ctr" eaLnBrk="1" hangingPunct="1"/>
            <a:r>
              <a:rPr lang="sv-SE" sz="2800" dirty="0"/>
              <a:t>Hur ska Du själv förhålla Dig?</a:t>
            </a:r>
          </a:p>
        </p:txBody>
      </p:sp>
      <p:sp>
        <p:nvSpPr>
          <p:cNvPr id="401412" name="Rectangle 3"/>
          <p:cNvSpPr>
            <a:spLocks noGrp="1" noChangeArrowheads="1"/>
          </p:cNvSpPr>
          <p:nvPr>
            <p:ph type="body" idx="1"/>
          </p:nvPr>
        </p:nvSpPr>
        <p:spPr>
          <a:xfrm>
            <a:off x="827088" y="1676400"/>
            <a:ext cx="7631112" cy="4572000"/>
          </a:xfrm>
        </p:spPr>
        <p:txBody>
          <a:bodyPr/>
          <a:lstStyle/>
          <a:p>
            <a:pPr eaLnBrk="1" hangingPunct="1">
              <a:buClrTx/>
              <a:buFont typeface="Wingdings" pitchFamily="2" charset="2"/>
              <a:buChar char="q"/>
            </a:pPr>
            <a:r>
              <a:rPr lang="sv-SE" sz="2400" dirty="0">
                <a:solidFill>
                  <a:srgbClr val="FF0000"/>
                </a:solidFill>
              </a:rPr>
              <a:t>Visa förståelse</a:t>
            </a:r>
            <a:r>
              <a:rPr lang="sv-SE" sz="2400" dirty="0"/>
              <a:t> för din anhörige sjukdom.</a:t>
            </a:r>
          </a:p>
          <a:p>
            <a:pPr eaLnBrk="1" hangingPunct="1">
              <a:buClrTx/>
              <a:buFont typeface="Wingdings" pitchFamily="2" charset="2"/>
              <a:buChar char="q"/>
            </a:pPr>
            <a:r>
              <a:rPr lang="sv-SE" sz="2400" dirty="0"/>
              <a:t>Visa förståelse för din anhöriges dystra tankar, minskade ork och nedsatta handlingskraft.</a:t>
            </a:r>
          </a:p>
          <a:p>
            <a:pPr eaLnBrk="1" hangingPunct="1">
              <a:buClrTx/>
              <a:buFont typeface="Wingdings" pitchFamily="2" charset="2"/>
              <a:buChar char="q"/>
            </a:pPr>
            <a:r>
              <a:rPr lang="sv-SE" sz="2400" dirty="0"/>
              <a:t>Hjälp din anhörige se att tillståndet, ehuru plågsamt, är </a:t>
            </a:r>
            <a:r>
              <a:rPr lang="sv-SE" sz="2400" dirty="0">
                <a:solidFill>
                  <a:srgbClr val="FF0000"/>
                </a:solidFill>
              </a:rPr>
              <a:t>övergående</a:t>
            </a:r>
            <a:r>
              <a:rPr lang="sv-SE" sz="2400" dirty="0"/>
              <a:t>.</a:t>
            </a:r>
          </a:p>
          <a:p>
            <a:pPr eaLnBrk="1" hangingPunct="1">
              <a:buClrTx/>
              <a:buFont typeface="Wingdings" pitchFamily="2" charset="2"/>
              <a:buChar char="q"/>
            </a:pPr>
            <a:r>
              <a:rPr lang="sv-SE" sz="2400" dirty="0"/>
              <a:t>Acceptera att sjukdomsprocessen kan bli långvarig.</a:t>
            </a:r>
          </a:p>
          <a:p>
            <a:pPr eaLnBrk="1" hangingPunct="1">
              <a:buClrTx/>
              <a:buFont typeface="Wingdings" pitchFamily="2" charset="2"/>
              <a:buChar char="q"/>
            </a:pPr>
            <a:r>
              <a:rPr lang="sv-SE" sz="2400" dirty="0"/>
              <a:t>Fortsätt leva Ditt eget liv och göra saker Du tycker om. Din anhörige är inte betjänt av att Du ”offrar” Dig.</a:t>
            </a:r>
          </a:p>
        </p:txBody>
      </p:sp>
    </p:spTree>
    <p:extLst>
      <p:ext uri="{BB962C8B-B14F-4D97-AF65-F5344CB8AC3E}">
        <p14:creationId xmlns:p14="http://schemas.microsoft.com/office/powerpoint/2010/main" val="20012909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CEBE4CA-7C6A-4F06-BF85-437459E67407}"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sv-SE" sz="1800" b="0" i="0" u="none" strike="noStrike" kern="0" cap="none" spc="0" normalizeH="0" baseline="0" noProof="0" dirty="0">
              <a:ln>
                <a:noFill/>
              </a:ln>
              <a:solidFill>
                <a:srgbClr val="000000"/>
              </a:solidFill>
              <a:effectLst/>
              <a:uLnTx/>
              <a:uFillTx/>
            </a:endParaRPr>
          </a:p>
        </p:txBody>
      </p:sp>
      <p:sp>
        <p:nvSpPr>
          <p:cNvPr id="404483" name="Rectangle 2"/>
          <p:cNvSpPr>
            <a:spLocks noGrp="1" noChangeArrowheads="1"/>
          </p:cNvSpPr>
          <p:nvPr>
            <p:ph type="title"/>
          </p:nvPr>
        </p:nvSpPr>
        <p:spPr>
          <a:xfrm>
            <a:off x="467544" y="188641"/>
            <a:ext cx="7696200" cy="1224136"/>
          </a:xfrm>
        </p:spPr>
        <p:txBody>
          <a:bodyPr/>
          <a:lstStyle/>
          <a:p>
            <a:pPr algn="ctr" eaLnBrk="1" hangingPunct="1"/>
            <a:r>
              <a:rPr lang="sv-SE" sz="2800" dirty="0"/>
              <a:t>Hur kan Du själv förhålla Dig?</a:t>
            </a:r>
          </a:p>
        </p:txBody>
      </p:sp>
      <p:sp>
        <p:nvSpPr>
          <p:cNvPr id="404484" name="Rectangle 3"/>
          <p:cNvSpPr>
            <a:spLocks noGrp="1" noChangeArrowheads="1"/>
          </p:cNvSpPr>
          <p:nvPr>
            <p:ph type="body" idx="1"/>
          </p:nvPr>
        </p:nvSpPr>
        <p:spPr>
          <a:xfrm>
            <a:off x="683568" y="1700808"/>
            <a:ext cx="7201545" cy="4425355"/>
          </a:xfrm>
        </p:spPr>
        <p:txBody>
          <a:bodyPr/>
          <a:lstStyle/>
          <a:p>
            <a:pPr eaLnBrk="1" hangingPunct="1">
              <a:lnSpc>
                <a:spcPct val="80000"/>
              </a:lnSpc>
              <a:buClrTx/>
              <a:buFont typeface="Wingdings" pitchFamily="2" charset="2"/>
              <a:buChar char="q"/>
            </a:pPr>
            <a:r>
              <a:rPr lang="sv-SE" sz="2400" dirty="0"/>
              <a:t>Ge </a:t>
            </a:r>
            <a:r>
              <a:rPr lang="sv-SE" sz="2400" dirty="0">
                <a:solidFill>
                  <a:srgbClr val="FF0000"/>
                </a:solidFill>
              </a:rPr>
              <a:t>närhet och trygghet.</a:t>
            </a:r>
          </a:p>
          <a:p>
            <a:pPr eaLnBrk="1" hangingPunct="1">
              <a:lnSpc>
                <a:spcPct val="80000"/>
              </a:lnSpc>
              <a:buClrTx/>
              <a:buFont typeface="Wingdings" pitchFamily="2" charset="2"/>
              <a:buChar char="q"/>
            </a:pPr>
            <a:r>
              <a:rPr lang="sv-SE" sz="2400" dirty="0"/>
              <a:t>Ge gärna </a:t>
            </a:r>
            <a:r>
              <a:rPr lang="sv-SE" sz="2400" dirty="0">
                <a:solidFill>
                  <a:srgbClr val="FF0000"/>
                </a:solidFill>
              </a:rPr>
              <a:t>kroppskontakt.</a:t>
            </a:r>
          </a:p>
          <a:p>
            <a:pPr eaLnBrk="1" hangingPunct="1">
              <a:lnSpc>
                <a:spcPct val="80000"/>
              </a:lnSpc>
              <a:buClrTx/>
              <a:buFont typeface="Wingdings" pitchFamily="2" charset="2"/>
              <a:buChar char="q"/>
            </a:pPr>
            <a:r>
              <a:rPr lang="sv-SE" sz="2400" dirty="0"/>
              <a:t>Vid anfall av förtvivlan hos din anhörige – försök inte resonera bort känslan just då. Förmedla istället </a:t>
            </a:r>
            <a:r>
              <a:rPr lang="sv-SE" sz="2400" dirty="0">
                <a:solidFill>
                  <a:srgbClr val="FF0000"/>
                </a:solidFill>
              </a:rPr>
              <a:t>tröst och värme</a:t>
            </a:r>
            <a:r>
              <a:rPr lang="sv-SE" sz="2400" dirty="0"/>
              <a:t> tills det lägger sig. När din anhörige är mer samlad kan Du hjälpa till att bekämpa känslor av värdelöshet med uppmuntrande ord och handlingar.</a:t>
            </a:r>
          </a:p>
          <a:p>
            <a:pPr eaLnBrk="1" hangingPunct="1">
              <a:lnSpc>
                <a:spcPct val="80000"/>
              </a:lnSpc>
              <a:buClrTx/>
              <a:buFont typeface="Wingdings" pitchFamily="2" charset="2"/>
              <a:buChar char="q"/>
            </a:pPr>
            <a:r>
              <a:rPr lang="sv-SE" sz="2400" dirty="0"/>
              <a:t>Försök </a:t>
            </a:r>
            <a:r>
              <a:rPr lang="sv-SE" sz="2400" dirty="0">
                <a:solidFill>
                  <a:srgbClr val="FF0000"/>
                </a:solidFill>
              </a:rPr>
              <a:t>hitta balansen</a:t>
            </a:r>
            <a:r>
              <a:rPr lang="sv-SE" sz="2400" dirty="0"/>
              <a:t> – lämna din anhörige ifred när hon verkligen vill och behöver det, men överge henne aldrig.</a:t>
            </a:r>
          </a:p>
        </p:txBody>
      </p:sp>
    </p:spTree>
    <p:extLst>
      <p:ext uri="{BB962C8B-B14F-4D97-AF65-F5344CB8AC3E}">
        <p14:creationId xmlns:p14="http://schemas.microsoft.com/office/powerpoint/2010/main" val="48791095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Platshållare för bildnummer 5"/>
          <p:cNvSpPr>
            <a:spLocks noGrp="1"/>
          </p:cNvSpPr>
          <p:nvPr>
            <p:ph type="sldNum" sz="quarter" idx="12"/>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EBF4D3-E3B0-4BFE-9C44-064DCDD7C066}" type="slidenum">
              <a:rPr kumimoji="0" lang="sv-SE"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sv-SE" sz="1800" b="0" i="0" u="none" strike="noStrike" kern="0" cap="none" spc="0" normalizeH="0" baseline="0" noProof="0">
              <a:ln>
                <a:noFill/>
              </a:ln>
              <a:solidFill>
                <a:srgbClr val="000000"/>
              </a:solidFill>
              <a:effectLst/>
              <a:uLnTx/>
              <a:uFillTx/>
            </a:endParaRPr>
          </a:p>
        </p:txBody>
      </p:sp>
      <p:sp>
        <p:nvSpPr>
          <p:cNvPr id="377859" name="Rectangle 2"/>
          <p:cNvSpPr>
            <a:spLocks noGrp="1" noChangeArrowheads="1"/>
          </p:cNvSpPr>
          <p:nvPr>
            <p:ph type="title"/>
          </p:nvPr>
        </p:nvSpPr>
        <p:spPr>
          <a:xfrm>
            <a:off x="395536" y="404664"/>
            <a:ext cx="8229600" cy="1143000"/>
          </a:xfrm>
        </p:spPr>
        <p:txBody>
          <a:bodyPr/>
          <a:lstStyle/>
          <a:p>
            <a:pPr algn="ctr" eaLnBrk="1" hangingPunct="1"/>
            <a:r>
              <a:rPr lang="sv-SE" sz="2800" dirty="0">
                <a:solidFill>
                  <a:schemeClr val="tx1"/>
                </a:solidFill>
              </a:rPr>
              <a:t>Liten lathund för samtalet med en deprimerad patient</a:t>
            </a:r>
          </a:p>
        </p:txBody>
      </p:sp>
      <p:sp>
        <p:nvSpPr>
          <p:cNvPr id="377860" name="Rectangle 3"/>
          <p:cNvSpPr>
            <a:spLocks noGrp="1" noChangeArrowheads="1"/>
          </p:cNvSpPr>
          <p:nvPr>
            <p:ph type="body" idx="1"/>
          </p:nvPr>
        </p:nvSpPr>
        <p:spPr/>
        <p:txBody>
          <a:bodyPr/>
          <a:lstStyle/>
          <a:p>
            <a:pPr eaLnBrk="1" hangingPunct="1">
              <a:buClrTx/>
              <a:buFont typeface="Wingdings" pitchFamily="2" charset="2"/>
              <a:buChar char="q"/>
            </a:pPr>
            <a:r>
              <a:rPr lang="sv-SE" sz="2400" dirty="0"/>
              <a:t>Tid.</a:t>
            </a:r>
          </a:p>
          <a:p>
            <a:pPr eaLnBrk="1" hangingPunct="1">
              <a:buClrTx/>
              <a:buFont typeface="Wingdings" pitchFamily="2" charset="2"/>
              <a:buChar char="q"/>
            </a:pPr>
            <a:r>
              <a:rPr lang="sv-SE" sz="2400" dirty="0"/>
              <a:t>Lugn och ro.</a:t>
            </a:r>
          </a:p>
          <a:p>
            <a:pPr eaLnBrk="1" hangingPunct="1">
              <a:buClrTx/>
              <a:buFont typeface="Wingdings" pitchFamily="2" charset="2"/>
              <a:buChar char="q"/>
            </a:pPr>
            <a:r>
              <a:rPr lang="sv-SE" sz="2400" dirty="0"/>
              <a:t>Förmedla att du har tid, och att du verkligen vill veta och hjälpa.</a:t>
            </a:r>
          </a:p>
          <a:p>
            <a:pPr eaLnBrk="1" hangingPunct="1">
              <a:buClrTx/>
              <a:buFont typeface="Wingdings" pitchFamily="2" charset="2"/>
              <a:buChar char="q"/>
            </a:pPr>
            <a:r>
              <a:rPr lang="sv-SE" sz="2400" dirty="0">
                <a:solidFill>
                  <a:srgbClr val="FF3300"/>
                </a:solidFill>
              </a:rPr>
              <a:t>Underlätta för patienten att berätta.</a:t>
            </a:r>
            <a:r>
              <a:rPr lang="sv-SE" sz="2400" dirty="0"/>
              <a:t> ”Många patienter…”, ”Det är väldigt vanligt att man i din situation…”.</a:t>
            </a:r>
          </a:p>
          <a:p>
            <a:pPr eaLnBrk="1" hangingPunct="1"/>
            <a:endParaRPr lang="sv-SE" dirty="0"/>
          </a:p>
        </p:txBody>
      </p:sp>
    </p:spTree>
    <p:extLst>
      <p:ext uri="{BB962C8B-B14F-4D97-AF65-F5344CB8AC3E}">
        <p14:creationId xmlns:p14="http://schemas.microsoft.com/office/powerpoint/2010/main" val="2704347938"/>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Standardformgivning">
  <a:themeElements>
    <a:clrScheme name="Standardformgivn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npassat 7">
      <a:majorFont>
        <a:latin typeface="Comic Sans MS"/>
        <a:ea typeface=""/>
        <a:cs typeface=""/>
      </a:majorFont>
      <a:minorFont>
        <a:latin typeface="Comic Sans MS"/>
        <a:ea typeface=""/>
        <a:cs typeface=""/>
      </a:minorFont>
    </a:fontScheme>
    <a:fmtScheme name="Pap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FDFF9B"/>
            </a:gs>
            <a:gs pos="0">
              <a:schemeClr val="accent1">
                <a:lumMod val="20000"/>
                <a:lumOff val="80000"/>
              </a:schemeClr>
            </a:gs>
            <a:gs pos="45000">
              <a:schemeClr val="accent1">
                <a:lumMod val="40000"/>
                <a:lumOff val="60000"/>
              </a:schemeClr>
            </a:gs>
            <a:gs pos="70000">
              <a:srgbClr val="FFFF99"/>
            </a:gs>
            <a:gs pos="100000">
              <a:srgbClr val="FFCCFF"/>
            </a:gs>
          </a:gsLst>
          <a:lin ang="5400000" scaled="0"/>
        </a:gradFill>
        <a:ln w="31750">
          <a:gradFill>
            <a:gsLst>
              <a:gs pos="0">
                <a:srgbClr val="FFF200"/>
              </a:gs>
              <a:gs pos="45000">
                <a:srgbClr val="FF7A00"/>
              </a:gs>
              <a:gs pos="70000">
                <a:srgbClr val="FF0300"/>
              </a:gs>
              <a:gs pos="100000">
                <a:srgbClr val="4D0808"/>
              </a:gs>
            </a:gsLst>
            <a:lin ang="5400000" scaled="0"/>
          </a:gra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extraClrScheme>
      <a:clrScheme name="Standardformgivn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formgiv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formgiv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Eko">
  <a:themeElements>
    <a:clrScheme name="">
      <a:dk1>
        <a:srgbClr val="000000"/>
      </a:dk1>
      <a:lt1>
        <a:srgbClr val="FFFFFF"/>
      </a:lt1>
      <a:dk2>
        <a:srgbClr val="000000"/>
      </a:dk2>
      <a:lt2>
        <a:srgbClr val="666699"/>
      </a:lt2>
      <a:accent1>
        <a:srgbClr val="6699FF"/>
      </a:accent1>
      <a:accent2>
        <a:srgbClr val="00CC66"/>
      </a:accent2>
      <a:accent3>
        <a:srgbClr val="FFFFFF"/>
      </a:accent3>
      <a:accent4>
        <a:srgbClr val="000000"/>
      </a:accent4>
      <a:accent5>
        <a:srgbClr val="B8CAFF"/>
      </a:accent5>
      <a:accent6>
        <a:srgbClr val="00B95C"/>
      </a:accent6>
      <a:hlink>
        <a:srgbClr val="FF0066"/>
      </a:hlink>
      <a:folHlink>
        <a:srgbClr val="808080"/>
      </a:folHlink>
    </a:clrScheme>
    <a:fontScheme name="Anpassat 7">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2540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342900" marR="0" indent="-34290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kumimoji="0" lang="sv-SE" sz="3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CCFFCC"/>
        </a:solidFill>
        <a:ln w="2540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342900" marR="0" indent="-34290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kumimoji="0" lang="sv-SE" sz="3400" b="0" i="0" u="none" strike="noStrike" cap="none" normalizeH="0" baseline="0" smtClean="0">
            <a:ln>
              <a:noFill/>
            </a:ln>
            <a:solidFill>
              <a:schemeClr val="tx2"/>
            </a:solidFill>
            <a:effectLst/>
            <a:latin typeface="Arial" charset="0"/>
          </a:defRPr>
        </a:defPPr>
      </a:lstStyle>
    </a:lnDef>
  </a:objectDefaults>
  <a:extraClrSchemeLst>
    <a:extraClrScheme>
      <a:clrScheme name="Ek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k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k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k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k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k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k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k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k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k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ko">
  <a:themeElements>
    <a:clrScheme name="">
      <a:dk1>
        <a:srgbClr val="000000"/>
      </a:dk1>
      <a:lt1>
        <a:srgbClr val="FFFFFF"/>
      </a:lt1>
      <a:dk2>
        <a:srgbClr val="000000"/>
      </a:dk2>
      <a:lt2>
        <a:srgbClr val="666699"/>
      </a:lt2>
      <a:accent1>
        <a:srgbClr val="6699FF"/>
      </a:accent1>
      <a:accent2>
        <a:srgbClr val="00CC66"/>
      </a:accent2>
      <a:accent3>
        <a:srgbClr val="FFFFFF"/>
      </a:accent3>
      <a:accent4>
        <a:srgbClr val="000000"/>
      </a:accent4>
      <a:accent5>
        <a:srgbClr val="B8CAFF"/>
      </a:accent5>
      <a:accent6>
        <a:srgbClr val="00B95C"/>
      </a:accent6>
      <a:hlink>
        <a:srgbClr val="FF0066"/>
      </a:hlink>
      <a:folHlink>
        <a:srgbClr val="808080"/>
      </a:folHlink>
    </a:clrScheme>
    <a:fontScheme name="Anpassat 7">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2540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342900" marR="0" indent="-34290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kumimoji="0" lang="sv-SE" sz="3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CCFFCC"/>
        </a:solidFill>
        <a:ln w="2540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342900" marR="0" indent="-34290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kumimoji="0" lang="sv-SE" sz="3400" b="0" i="0" u="none" strike="noStrike" cap="none" normalizeH="0" baseline="0" smtClean="0">
            <a:ln>
              <a:noFill/>
            </a:ln>
            <a:solidFill>
              <a:schemeClr val="tx2"/>
            </a:solidFill>
            <a:effectLst/>
            <a:latin typeface="Arial" charset="0"/>
          </a:defRPr>
        </a:defPPr>
      </a:lstStyle>
    </a:lnDef>
  </a:objectDefaults>
  <a:extraClrSchemeLst>
    <a:extraClrScheme>
      <a:clrScheme name="Ek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k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k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k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k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k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k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k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k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k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Anpassad formgivning">
  <a:themeElements>
    <a:clrScheme name="Anpassad 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Anpassad formgivning">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Lucida Bright"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Lucida Bright" pitchFamily="18" charset="0"/>
          </a:defRPr>
        </a:defPPr>
      </a:lstStyle>
    </a:lnDef>
  </a:objectDefaults>
  <a:extraClrSchemeLst>
    <a:extraClrScheme>
      <a:clrScheme name="Anpassad 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passad 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passad 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passad 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passad 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passad 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passad 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passad 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passad 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passad 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passad 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passad 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8_Eko">
  <a:themeElements>
    <a:clrScheme name="">
      <a:dk1>
        <a:srgbClr val="000000"/>
      </a:dk1>
      <a:lt1>
        <a:srgbClr val="FFFFFF"/>
      </a:lt1>
      <a:dk2>
        <a:srgbClr val="000000"/>
      </a:dk2>
      <a:lt2>
        <a:srgbClr val="666699"/>
      </a:lt2>
      <a:accent1>
        <a:srgbClr val="6699FF"/>
      </a:accent1>
      <a:accent2>
        <a:srgbClr val="00CC66"/>
      </a:accent2>
      <a:accent3>
        <a:srgbClr val="FFFFFF"/>
      </a:accent3>
      <a:accent4>
        <a:srgbClr val="000000"/>
      </a:accent4>
      <a:accent5>
        <a:srgbClr val="B8CAFF"/>
      </a:accent5>
      <a:accent6>
        <a:srgbClr val="00B95C"/>
      </a:accent6>
      <a:hlink>
        <a:srgbClr val="FF0066"/>
      </a:hlink>
      <a:folHlink>
        <a:srgbClr val="808080"/>
      </a:folHlink>
    </a:clrScheme>
    <a:fontScheme name="Anpassat 7">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2540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342900" marR="0" indent="-34290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kumimoji="0" lang="sv-SE" sz="3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CCFFCC"/>
        </a:solidFill>
        <a:ln w="2540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342900" marR="0" indent="-34290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kumimoji="0" lang="sv-SE" sz="3400" b="0" i="0" u="none" strike="noStrike" cap="none" normalizeH="0" baseline="0" smtClean="0">
            <a:ln>
              <a:noFill/>
            </a:ln>
            <a:solidFill>
              <a:schemeClr val="tx2"/>
            </a:solidFill>
            <a:effectLst/>
            <a:latin typeface="Arial" charset="0"/>
          </a:defRPr>
        </a:defPPr>
      </a:lstStyle>
    </a:lnDef>
  </a:objectDefaults>
  <a:extraClrSchemeLst>
    <a:extraClrScheme>
      <a:clrScheme name="Ek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k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k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k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k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k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k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k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k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k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Anpassad formgivning">
  <a:themeElements>
    <a:clrScheme name="Anpassad 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Anpassad formgivning">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Lucida Bright"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Lucida Bright" pitchFamily="18" charset="0"/>
          </a:defRPr>
        </a:defPPr>
      </a:lstStyle>
    </a:lnDef>
  </a:objectDefaults>
  <a:extraClrSchemeLst>
    <a:extraClrScheme>
      <a:clrScheme name="Anpassad 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passad 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passad 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passad 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passad 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passad 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passad 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passad 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passad 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passad 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passad 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passad 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2720</Words>
  <Application>Microsoft Office PowerPoint</Application>
  <PresentationFormat>Bildspel på skärmen (4:3)</PresentationFormat>
  <Paragraphs>395</Paragraphs>
  <Slides>38</Slides>
  <Notes>38</Notes>
  <HiddenSlides>0</HiddenSlides>
  <MMClips>0</MMClips>
  <ScaleCrop>false</ScaleCrop>
  <HeadingPairs>
    <vt:vector size="6" baseType="variant">
      <vt:variant>
        <vt:lpstr>Använt teckensnitt</vt:lpstr>
      </vt:variant>
      <vt:variant>
        <vt:i4>6</vt:i4>
      </vt:variant>
      <vt:variant>
        <vt:lpstr>Tema</vt:lpstr>
      </vt:variant>
      <vt:variant>
        <vt:i4>6</vt:i4>
      </vt:variant>
      <vt:variant>
        <vt:lpstr>Bildrubriker</vt:lpstr>
      </vt:variant>
      <vt:variant>
        <vt:i4>38</vt:i4>
      </vt:variant>
    </vt:vector>
  </HeadingPairs>
  <TitlesOfParts>
    <vt:vector size="50" baseType="lpstr">
      <vt:lpstr>Arial</vt:lpstr>
      <vt:lpstr>Calibri</vt:lpstr>
      <vt:lpstr>Comic Sans MS</vt:lpstr>
      <vt:lpstr>Kristen ITC</vt:lpstr>
      <vt:lpstr>Times New Roman</vt:lpstr>
      <vt:lpstr>Wingdings</vt:lpstr>
      <vt:lpstr>3_Standardformgivning</vt:lpstr>
      <vt:lpstr>2_Eko</vt:lpstr>
      <vt:lpstr>Eko</vt:lpstr>
      <vt:lpstr>7_Anpassad formgivning</vt:lpstr>
      <vt:lpstr>18_Eko</vt:lpstr>
      <vt:lpstr>8_Anpassad formgivning</vt:lpstr>
      <vt:lpstr>Att hjälpa en deprimerad  Förhållningssätt och praktiska förslag </vt:lpstr>
      <vt:lpstr>Situationen i ett nötskal</vt:lpstr>
      <vt:lpstr>Inse att det inte handlar om    Rätt eller fel Gott eller ont Moral eller skuld Svaghet eller styrka Vilken sorts människa man är  Det handlar om en sjukdom!</vt:lpstr>
      <vt:lpstr>Att vara anhörig eller hjälpare</vt:lpstr>
      <vt:lpstr>Liten lathund för samtalet med en deprimerad anhörig/medmänniska/patient</vt:lpstr>
      <vt:lpstr>Hur ska Du själv förhålla Dig?</vt:lpstr>
      <vt:lpstr>Hur ska Du själv förhålla Dig?</vt:lpstr>
      <vt:lpstr>Hur kan Du själv förhålla Dig?</vt:lpstr>
      <vt:lpstr>Liten lathund för samtalet med en deprimerad patient</vt:lpstr>
      <vt:lpstr>Liten lathund för samtalet med en deprimerad patient</vt:lpstr>
      <vt:lpstr>Liten lathund för samtalet med en deprimerad patient</vt:lpstr>
      <vt:lpstr>Liten lathund för samtalet med en deprimerad patient</vt:lpstr>
      <vt:lpstr>Liten lathund för samtalet med en deprimerad patient</vt:lpstr>
      <vt:lpstr>Inse, och hjälp din anhörige inse, att det handlar om en sjukdom</vt:lpstr>
      <vt:lpstr>Liten lathund för samtalet med en deprimerad patient</vt:lpstr>
      <vt:lpstr>Stötta på rätt sätt</vt:lpstr>
      <vt:lpstr>Stötta på rätt sätt</vt:lpstr>
      <vt:lpstr>Stötta på rätt sätt</vt:lpstr>
      <vt:lpstr>Stötta på rätt sätt</vt:lpstr>
      <vt:lpstr>Om patienten har självmordstankar – se till att han får snar/omedelbar läkarbedömning </vt:lpstr>
      <vt:lpstr>Stötta på rätt sätt</vt:lpstr>
      <vt:lpstr>Stötta på rätt sätt</vt:lpstr>
      <vt:lpstr>Stötta på rätt sätt</vt:lpstr>
      <vt:lpstr>Stötta på rätt sätt</vt:lpstr>
      <vt:lpstr>Ett gott liv, minikursen: vad får mig att må bra?</vt:lpstr>
      <vt:lpstr>Stötta på rätt sätt</vt:lpstr>
      <vt:lpstr>Stötta på rätt sätt</vt:lpstr>
      <vt:lpstr>Stötta på rätt sätt</vt:lpstr>
      <vt:lpstr>Några saker patienten helst bör undvika</vt:lpstr>
      <vt:lpstr>Vad behöver familjerna?</vt:lpstr>
      <vt:lpstr>Dina närmaste kan bidra till en livsmiljö som fungerar för dig</vt:lpstr>
      <vt:lpstr>Familjens situation</vt:lpstr>
      <vt:lpstr>Barn till psykiskt sjuka föräldrar kan drabbas av starka skuldkänslor, orimligt ansvarstagande och generell  omsorgssvikt.</vt:lpstr>
      <vt:lpstr>Vad behövs?</vt:lpstr>
      <vt:lpstr>Bra länkar</vt:lpstr>
      <vt:lpstr>Begreppet expressed emotions</vt:lpstr>
      <vt:lpstr>Expressed emotions</vt:lpstr>
      <vt:lpstr>Hög och låg EE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 hjälpa en deprimerad  Förhållningssätt och praktiska förslag</dc:title>
  <dc:creator>Michael Rangne</dc:creator>
  <cp:lastModifiedBy>Michael Rangne</cp:lastModifiedBy>
  <cp:revision>2</cp:revision>
  <dcterms:created xsi:type="dcterms:W3CDTF">2016-06-30T04:19:25Z</dcterms:created>
  <dcterms:modified xsi:type="dcterms:W3CDTF">2016-06-30T04:23:38Z</dcterms:modified>
</cp:coreProperties>
</file>